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574" r:id="rId2"/>
    <p:sldId id="589" r:id="rId3"/>
    <p:sldId id="360" r:id="rId4"/>
    <p:sldId id="567" r:id="rId5"/>
    <p:sldId id="361" r:id="rId6"/>
    <p:sldId id="591" r:id="rId7"/>
    <p:sldId id="592" r:id="rId8"/>
    <p:sldId id="593" r:id="rId9"/>
    <p:sldId id="450" r:id="rId10"/>
    <p:sldId id="451" r:id="rId11"/>
    <p:sldId id="452" r:id="rId12"/>
    <p:sldId id="453" r:id="rId13"/>
    <p:sldId id="455" r:id="rId14"/>
    <p:sldId id="456" r:id="rId15"/>
    <p:sldId id="458" r:id="rId16"/>
    <p:sldId id="581" r:id="rId17"/>
    <p:sldId id="570" r:id="rId18"/>
    <p:sldId id="457" r:id="rId19"/>
    <p:sldId id="459" r:id="rId20"/>
    <p:sldId id="460" r:id="rId21"/>
    <p:sldId id="461" r:id="rId22"/>
    <p:sldId id="462" r:id="rId23"/>
    <p:sldId id="594" r:id="rId24"/>
    <p:sldId id="463" r:id="rId25"/>
    <p:sldId id="595" r:id="rId26"/>
    <p:sldId id="596" r:id="rId27"/>
    <p:sldId id="597" r:id="rId28"/>
    <p:sldId id="465" r:id="rId29"/>
    <p:sldId id="598" r:id="rId30"/>
    <p:sldId id="599" r:id="rId31"/>
    <p:sldId id="600" r:id="rId32"/>
    <p:sldId id="601" r:id="rId33"/>
    <p:sldId id="602" r:id="rId34"/>
    <p:sldId id="603" r:id="rId35"/>
    <p:sldId id="604" r:id="rId36"/>
    <p:sldId id="605" r:id="rId37"/>
    <p:sldId id="606" r:id="rId38"/>
    <p:sldId id="607" r:id="rId39"/>
    <p:sldId id="608" r:id="rId40"/>
    <p:sldId id="609" r:id="rId41"/>
    <p:sldId id="610" r:id="rId42"/>
    <p:sldId id="611" r:id="rId43"/>
    <p:sldId id="612" r:id="rId44"/>
    <p:sldId id="613" r:id="rId45"/>
    <p:sldId id="614" r:id="rId46"/>
    <p:sldId id="615" r:id="rId47"/>
    <p:sldId id="616" r:id="rId48"/>
    <p:sldId id="617" r:id="rId49"/>
    <p:sldId id="618" r:id="rId50"/>
    <p:sldId id="619" r:id="rId51"/>
    <p:sldId id="620" r:id="rId52"/>
    <p:sldId id="469" r:id="rId53"/>
    <p:sldId id="621" r:id="rId54"/>
    <p:sldId id="573" r:id="rId55"/>
    <p:sldId id="575" r:id="rId56"/>
    <p:sldId id="472" r:id="rId57"/>
    <p:sldId id="473" r:id="rId58"/>
    <p:sldId id="576" r:id="rId59"/>
    <p:sldId id="577" r:id="rId60"/>
    <p:sldId id="622" r:id="rId61"/>
    <p:sldId id="586" r:id="rId62"/>
    <p:sldId id="490" r:id="rId63"/>
    <p:sldId id="624" r:id="rId64"/>
    <p:sldId id="625" r:id="rId65"/>
    <p:sldId id="535" r:id="rId66"/>
    <p:sldId id="536" r:id="rId67"/>
    <p:sldId id="492" r:id="rId68"/>
    <p:sldId id="532" r:id="rId69"/>
    <p:sldId id="493" r:id="rId70"/>
    <p:sldId id="533" r:id="rId71"/>
    <p:sldId id="534" r:id="rId72"/>
    <p:sldId id="494" r:id="rId73"/>
    <p:sldId id="495" r:id="rId74"/>
    <p:sldId id="505" r:id="rId75"/>
    <p:sldId id="626" r:id="rId76"/>
    <p:sldId id="627" r:id="rId77"/>
    <p:sldId id="628" r:id="rId78"/>
    <p:sldId id="629" r:id="rId79"/>
    <p:sldId id="630" r:id="rId80"/>
    <p:sldId id="631" r:id="rId81"/>
    <p:sldId id="632" r:id="rId82"/>
    <p:sldId id="538" r:id="rId83"/>
    <p:sldId id="546" r:id="rId84"/>
    <p:sldId id="633" r:id="rId85"/>
    <p:sldId id="634" r:id="rId86"/>
    <p:sldId id="636" r:id="rId87"/>
    <p:sldId id="635" r:id="rId88"/>
    <p:sldId id="588" r:id="rId89"/>
  </p:sldIdLst>
  <p:sldSz cx="9144000" cy="6858000" type="screen4x3"/>
  <p:notesSz cx="6858000" cy="9144000"/>
  <p:defaultTextStyle>
    <a:defPPr>
      <a:defRPr lang="zh-CN"/>
    </a:defPPr>
    <a:lvl1pPr algn="ctr" rtl="0" fontAlgn="base">
      <a:spcBef>
        <a:spcPct val="50000"/>
      </a:spcBef>
      <a:spcAft>
        <a:spcPct val="0"/>
      </a:spcAft>
      <a:defRPr kumimoji="1" sz="4000" kern="1200">
        <a:solidFill>
          <a:schemeClr val="tx1"/>
        </a:solidFill>
        <a:latin typeface="Times New Roman" pitchFamily="18" charset="0"/>
        <a:ea typeface="楷体_GB2312" pitchFamily="49" charset="-122"/>
        <a:cs typeface="+mn-cs"/>
      </a:defRPr>
    </a:lvl1pPr>
    <a:lvl2pPr marL="457200" algn="ctr" rtl="0" fontAlgn="base">
      <a:spcBef>
        <a:spcPct val="50000"/>
      </a:spcBef>
      <a:spcAft>
        <a:spcPct val="0"/>
      </a:spcAft>
      <a:defRPr kumimoji="1" sz="4000" kern="1200">
        <a:solidFill>
          <a:schemeClr val="tx1"/>
        </a:solidFill>
        <a:latin typeface="Times New Roman" pitchFamily="18" charset="0"/>
        <a:ea typeface="楷体_GB2312" pitchFamily="49" charset="-122"/>
        <a:cs typeface="+mn-cs"/>
      </a:defRPr>
    </a:lvl2pPr>
    <a:lvl3pPr marL="914400" algn="ctr" rtl="0" fontAlgn="base">
      <a:spcBef>
        <a:spcPct val="50000"/>
      </a:spcBef>
      <a:spcAft>
        <a:spcPct val="0"/>
      </a:spcAft>
      <a:defRPr kumimoji="1" sz="4000" kern="1200">
        <a:solidFill>
          <a:schemeClr val="tx1"/>
        </a:solidFill>
        <a:latin typeface="Times New Roman" pitchFamily="18" charset="0"/>
        <a:ea typeface="楷体_GB2312" pitchFamily="49" charset="-122"/>
        <a:cs typeface="+mn-cs"/>
      </a:defRPr>
    </a:lvl3pPr>
    <a:lvl4pPr marL="1371600" algn="ctr" rtl="0" fontAlgn="base">
      <a:spcBef>
        <a:spcPct val="50000"/>
      </a:spcBef>
      <a:spcAft>
        <a:spcPct val="0"/>
      </a:spcAft>
      <a:defRPr kumimoji="1" sz="4000" kern="1200">
        <a:solidFill>
          <a:schemeClr val="tx1"/>
        </a:solidFill>
        <a:latin typeface="Times New Roman" pitchFamily="18" charset="0"/>
        <a:ea typeface="楷体_GB2312" pitchFamily="49" charset="-122"/>
        <a:cs typeface="+mn-cs"/>
      </a:defRPr>
    </a:lvl4pPr>
    <a:lvl5pPr marL="1828800" algn="ctr" rtl="0" fontAlgn="base">
      <a:spcBef>
        <a:spcPct val="50000"/>
      </a:spcBef>
      <a:spcAft>
        <a:spcPct val="0"/>
      </a:spcAft>
      <a:defRPr kumimoji="1" sz="40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40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40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40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4000" kern="1200">
        <a:solidFill>
          <a:schemeClr val="tx1"/>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1296">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CC33"/>
    <a:srgbClr val="008000"/>
    <a:srgbClr val="663300"/>
    <a:srgbClr val="009999"/>
    <a:srgbClr val="0066FF"/>
    <a:srgbClr val="CCFF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97" autoAdjust="0"/>
    <p:restoredTop sz="94475" autoAdjust="0"/>
  </p:normalViewPr>
  <p:slideViewPr>
    <p:cSldViewPr>
      <p:cViewPr varScale="1">
        <p:scale>
          <a:sx n="68" d="100"/>
          <a:sy n="68" d="100"/>
        </p:scale>
        <p:origin x="1818" y="66"/>
      </p:cViewPr>
      <p:guideLst>
        <p:guide orient="horz" pos="129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sz="1200">
                <a:ea typeface="宋体" pitchFamily="2" charset="-122"/>
              </a:defRPr>
            </a:lvl1pPr>
          </a:lstStyle>
          <a:p>
            <a:pPr>
              <a:defRPr/>
            </a:pP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应用培训（谢中华主讲）</a:t>
            </a:r>
            <a:endParaRPr lang="en-US" altLang="zh-CN" dirty="0">
              <a:latin typeface="微软雅黑" panose="020B0503020204020204" pitchFamily="34" charset="-122"/>
              <a:ea typeface="微软雅黑" panose="020B0503020204020204" pitchFamily="34" charset="-122"/>
            </a:endParaRPr>
          </a:p>
        </p:txBody>
      </p:sp>
      <p:sp>
        <p:nvSpPr>
          <p:cNvPr id="9625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a:ea typeface="宋体" pitchFamily="2" charset="-122"/>
              </a:defRPr>
            </a:lvl1pPr>
          </a:lstStyle>
          <a:p>
            <a:pPr>
              <a:defRPr/>
            </a:pPr>
            <a:r>
              <a:rPr lang="zh-CN" altLang="en-US" dirty="0">
                <a:latin typeface="微软雅黑" panose="020B0503020204020204" pitchFamily="34" charset="-122"/>
                <a:ea typeface="微软雅黑" panose="020B0503020204020204" pitchFamily="34" charset="-122"/>
              </a:rPr>
              <a:t>绘图与可视化</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4621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sz="1200">
                <a:latin typeface="微软雅黑" panose="020B0503020204020204" pitchFamily="34" charset="-122"/>
                <a:ea typeface="仿宋_GB2312" pitchFamily="49" charset="-122"/>
              </a:defRPr>
            </a:lvl1pPr>
          </a:lstStyle>
          <a:p>
            <a:pPr>
              <a:defRPr/>
            </a:pPr>
            <a:endParaRPr lang="en-US" altLang="zh-CN" dirty="0"/>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a:latin typeface="微软雅黑" panose="020B0503020204020204" pitchFamily="34" charset="-122"/>
                <a:ea typeface="仿宋_GB2312" pitchFamily="49" charset="-122"/>
              </a:defRPr>
            </a:lvl1pPr>
          </a:lstStyle>
          <a:p>
            <a:pPr>
              <a:defRPr/>
            </a:pPr>
            <a:endParaRPr lang="en-US" altLang="zh-CN" dirty="0"/>
          </a:p>
        </p:txBody>
      </p:sp>
      <p:sp>
        <p:nvSpPr>
          <p:cNvPr id="1239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spcBef>
                <a:spcPct val="0"/>
              </a:spcBef>
              <a:defRPr sz="1200">
                <a:latin typeface="微软雅黑" panose="020B0503020204020204" pitchFamily="34" charset="-122"/>
                <a:ea typeface="仿宋_GB2312" pitchFamily="49" charset="-122"/>
              </a:defRPr>
            </a:lvl1pPr>
          </a:lstStyle>
          <a:p>
            <a:pPr>
              <a:defRPr/>
            </a:pPr>
            <a:endParaRPr lang="en-US" altLang="zh-CN" dirty="0"/>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latin typeface="微软雅黑" panose="020B0503020204020204" pitchFamily="34" charset="-122"/>
                <a:ea typeface="仿宋_GB2312" pitchFamily="49" charset="-122"/>
              </a:defRPr>
            </a:lvl1pPr>
          </a:lstStyle>
          <a:p>
            <a:pPr>
              <a:defRPr/>
            </a:pPr>
            <a:fld id="{05490F1D-1C87-4F29-8E19-66C675A5E25B}" type="slidenum">
              <a:rPr lang="en-US" altLang="zh-CN" smtClean="0"/>
              <a:pPr>
                <a:defRPr/>
              </a:pPr>
              <a:t>‹#›</a:t>
            </a:fld>
            <a:endParaRPr lang="en-US" altLang="zh-CN" dirty="0"/>
          </a:p>
        </p:txBody>
      </p:sp>
    </p:spTree>
    <p:extLst>
      <p:ext uri="{BB962C8B-B14F-4D97-AF65-F5344CB8AC3E}">
        <p14:creationId xmlns:p14="http://schemas.microsoft.com/office/powerpoint/2010/main" val="10881751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kumimoji="1"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kumimoji="1"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kumimoji="1"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kumimoji="1"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r" eaLnBrk="1" hangingPunct="1"/>
            <a:fld id="{68013371-4721-4218-B055-A0994F8A62D9}" type="slidenum">
              <a:rPr lang="en-US" altLang="zh-CN" sz="1200">
                <a:ea typeface="仿宋_GB2312" pitchFamily="49" charset="-122"/>
              </a:rPr>
              <a:pPr algn="r" eaLnBrk="1" hangingPunct="1"/>
              <a:t>1</a:t>
            </a:fld>
            <a:endParaRPr lang="en-US" altLang="zh-CN" sz="1200">
              <a:ea typeface="仿宋_GB2312" pitchFamily="49" charset="-122"/>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华文行楷，字号</a:t>
            </a:r>
            <a:r>
              <a:rPr lang="en-US" altLang="zh-CN"/>
              <a:t>88</a:t>
            </a:r>
            <a:r>
              <a:rPr lang="zh-CN" altLang="en-US"/>
              <a:t>，颜色红，位于每一章的第一节的最前面。　不使用动画</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r" eaLnBrk="1" hangingPunct="1"/>
            <a:fld id="{68013371-4721-4218-B055-A0994F8A62D9}" type="slidenum">
              <a:rPr lang="en-US" altLang="zh-CN" sz="1200">
                <a:ea typeface="仿宋_GB2312" pitchFamily="49" charset="-122"/>
              </a:rPr>
              <a:pPr algn="r" eaLnBrk="1" hangingPunct="1"/>
              <a:t>2</a:t>
            </a:fld>
            <a:endParaRPr lang="en-US" altLang="zh-CN" sz="1200">
              <a:ea typeface="仿宋_GB2312" pitchFamily="49" charset="-122"/>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华文行楷，字号</a:t>
            </a:r>
            <a:r>
              <a:rPr lang="en-US" altLang="zh-CN"/>
              <a:t>88</a:t>
            </a:r>
            <a:r>
              <a:rPr lang="zh-CN" altLang="en-US"/>
              <a:t>，颜色红，位于每一章的第一节的最前面。　不使用动画</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fld id="{D04AA8BF-144C-4C3B-BDB7-9C145BE2DD19}" type="slidenum">
              <a:rPr lang="en-US" altLang="zh-CN" sz="1200" smtClean="0">
                <a:latin typeface="微软雅黑" panose="020B0503020204020204" pitchFamily="34" charset="-122"/>
                <a:ea typeface="仿宋_GB2312" pitchFamily="49" charset="-122"/>
              </a:rPr>
              <a:pPr eaLnBrk="1" hangingPunct="1"/>
              <a:t>3</a:t>
            </a:fld>
            <a:endParaRPr lang="en-US" altLang="zh-CN" sz="1200" dirty="0">
              <a:latin typeface="微软雅黑" panose="020B0503020204020204" pitchFamily="34" charset="-122"/>
              <a:ea typeface="仿宋_GB2312" pitchFamily="49" charset="-122"/>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685800" y="4343400"/>
            <a:ext cx="5486400" cy="4114800"/>
          </a:xfrm>
          <a:noFill/>
        </p:spPr>
        <p:txBody>
          <a:bodyPr/>
          <a:lstStyle/>
          <a:p>
            <a:pPr eaLnBrk="1" hangingPunct="1"/>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fld id="{6805F0A4-A6DA-4A29-9883-303623ADB8B5}" type="slidenum">
              <a:rPr lang="en-US" altLang="zh-CN" sz="1200" smtClean="0">
                <a:ea typeface="仿宋_GB2312" pitchFamily="49" charset="-122"/>
              </a:rPr>
              <a:pPr eaLnBrk="1" hangingPunct="1"/>
              <a:t>16</a:t>
            </a:fld>
            <a:endParaRPr lang="en-US" altLang="zh-CN" sz="1200">
              <a:ea typeface="仿宋_GB2312" pitchFamily="49" charset="-122"/>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685800" y="4343400"/>
            <a:ext cx="5486400" cy="4114800"/>
          </a:xfrm>
          <a:noFill/>
        </p:spPr>
        <p:txBody>
          <a:bodyPr/>
          <a:lstStyle/>
          <a:p>
            <a:pPr eaLnBrk="1" hangingPunct="1"/>
            <a:endParaRPr lang="en-US" altLang="zh-CN"/>
          </a:p>
          <a:p>
            <a:pPr eaLnBrk="1" hangingPunct="1"/>
            <a:r>
              <a:rPr lang="en-US" altLang="zh-CN"/>
              <a:t>Instructor notes:</a:t>
            </a:r>
          </a:p>
          <a:p>
            <a:pPr eaLnBrk="1" hangingPunct="1"/>
            <a:endParaRPr lang="en-US" altLang="zh-CN"/>
          </a:p>
          <a:p>
            <a:pPr eaLnBrk="1" hangingPunct="1"/>
            <a:r>
              <a:rPr lang="en-US" altLang="zh-CN"/>
              <a:t>Here is a quick example given two sets of data.  First the x and y vectors are filled with the appropriate data and then the </a:t>
            </a:r>
            <a:r>
              <a:rPr lang="en-US" altLang="zh-CN" b="1"/>
              <a:t>plot ()</a:t>
            </a:r>
            <a:r>
              <a:rPr lang="en-US" altLang="zh-CN"/>
              <a:t> command is executed.  These actions could be performed in script or function files, as well as the command window.  Again, note that there are the same number of elements in the x vector as there are in the y vector.  Matlab complains loudly when the two don’t match.</a:t>
            </a:r>
          </a:p>
          <a:p>
            <a:pPr eaLnBrk="1" hangingPunct="1"/>
            <a:endParaRPr lang="en-US" altLang="zh-CN"/>
          </a:p>
          <a:p>
            <a:pPr eaLnBrk="1" hangingPunct="1"/>
            <a:r>
              <a:rPr lang="en-US" altLang="zh-CN"/>
              <a:t>As soon as the plot () command executes, and additional window will be opened to display the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fld id="{B039450D-44D1-4111-B826-1937C64B299C}" type="slidenum">
              <a:rPr lang="en-US" altLang="zh-CN" sz="1200" smtClean="0">
                <a:latin typeface="微软雅黑" panose="020B0503020204020204" pitchFamily="34" charset="-122"/>
                <a:ea typeface="仿宋_GB2312" pitchFamily="49" charset="-122"/>
              </a:rPr>
              <a:pPr eaLnBrk="1" hangingPunct="1"/>
              <a:t>52</a:t>
            </a:fld>
            <a:endParaRPr lang="en-US" altLang="zh-CN" sz="1200" dirty="0">
              <a:latin typeface="微软雅黑" panose="020B0503020204020204" pitchFamily="34" charset="-122"/>
              <a:ea typeface="仿宋_GB2312" pitchFamily="49" charset="-122"/>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685800" y="4343400"/>
            <a:ext cx="5486400" cy="4114800"/>
          </a:xfrm>
          <a:noFill/>
        </p:spPr>
        <p:txBody>
          <a:bodyPr/>
          <a:lstStyle/>
          <a:p>
            <a:pPr eaLnBrk="1" hangingPunct="1"/>
            <a:endParaRPr lang="en-US" altLang="zh-CN"/>
          </a:p>
          <a:p>
            <a:pPr eaLnBrk="1" hangingPunct="1"/>
            <a:r>
              <a:rPr lang="en-US" altLang="zh-CN"/>
              <a:t>Instructor notes:</a:t>
            </a:r>
          </a:p>
          <a:p>
            <a:pPr eaLnBrk="1" hangingPunct="1"/>
            <a:endParaRPr lang="en-US" altLang="zh-CN"/>
          </a:p>
          <a:p>
            <a:pPr eaLnBrk="1" hangingPunct="1"/>
            <a:r>
              <a:rPr lang="en-US" altLang="zh-CN"/>
              <a:t>Here we see our first example of fairly full featured 2D plot.  In the slides that follow we will see how to go about arriving at a plot like this.  The plot has a title that describes the dependent and independent variables.  It has a label for the x-axis and for the y-axis.  Each of these axis labels indicate what is being plotted with the corresponding units included in parentheses.  The plot has major tick marks on each axis and the scale is such that an easily read step size occurs between each tick mark.  Because there is more than one data set being plotted, there is a legend that indicates which curve corresponds to which data set.  Note that the theoretical data is just a line, while the experimental data is a collection of data points that are connected by line segments.  Data symbols should be used for measured data only, not for theoretical curves.  Finally, there is a small text box that describes what is being plotted.</a:t>
            </a:r>
          </a:p>
          <a:p>
            <a:pPr eaLnBrk="1" hangingPunct="1"/>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fld id="{7B9DDCDB-64D5-4560-A0CF-571EA2F2CF71}" type="slidenum">
              <a:rPr lang="en-US" altLang="zh-CN" sz="1200" smtClean="0">
                <a:latin typeface="微软雅黑" panose="020B0503020204020204" pitchFamily="34" charset="-122"/>
                <a:ea typeface="仿宋_GB2312" pitchFamily="49" charset="-122"/>
              </a:rPr>
              <a:pPr eaLnBrk="1" hangingPunct="1"/>
              <a:t>65</a:t>
            </a:fld>
            <a:endParaRPr lang="en-US" altLang="zh-CN" sz="1200" dirty="0">
              <a:latin typeface="微软雅黑" panose="020B0503020204020204" pitchFamily="34" charset="-122"/>
              <a:ea typeface="仿宋_GB2312" pitchFamily="49" charset="-122"/>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6"/>
          <p:cNvSpPr>
            <a:spLocks noGrp="1" noChangeArrowheads="1"/>
          </p:cNvSpPr>
          <p:nvPr>
            <p:ph type="dt" sz="half" idx="10"/>
          </p:nvPr>
        </p:nvSpPr>
        <p:spPr>
          <a:ln/>
        </p:spPr>
        <p:txBody>
          <a:bodyPr/>
          <a:lstStyle>
            <a:lvl1pPr>
              <a:defRPr/>
            </a:lvl1pPr>
          </a:lstStyle>
          <a:p>
            <a:pPr>
              <a:defRPr/>
            </a:pPr>
            <a:fld id="{E97D164B-00B0-49D9-AB7D-41192420DF5C}" type="datetime1">
              <a:rPr lang="zh-CN" altLang="en-US" smtClean="0"/>
              <a:t>2022/11/23</a:t>
            </a:fld>
            <a:endParaRPr lang="en-US" altLang="zh-CN"/>
          </a:p>
        </p:txBody>
      </p:sp>
      <p:sp>
        <p:nvSpPr>
          <p:cNvPr id="5" name="Rectangle 27"/>
          <p:cNvSpPr>
            <a:spLocks noGrp="1" noChangeArrowheads="1"/>
          </p:cNvSpPr>
          <p:nvPr>
            <p:ph type="ftr" sz="quarter" idx="11"/>
          </p:nvPr>
        </p:nvSpPr>
        <p:spPr>
          <a:ln/>
        </p:spPr>
        <p:txBody>
          <a:bodyPr/>
          <a:lstStyle>
            <a:lvl1pPr>
              <a:defRPr/>
            </a:lvl1pPr>
          </a:lstStyle>
          <a:p>
            <a:pPr>
              <a:defRPr/>
            </a:pPr>
            <a:r>
              <a:rPr lang="en-US" altLang="zh-CN"/>
              <a:t>© </a:t>
            </a:r>
            <a:r>
              <a:rPr lang="zh-CN" altLang="en-US"/>
              <a:t>谢中华</a:t>
            </a:r>
            <a:r>
              <a:rPr lang="en-US" altLang="zh-CN"/>
              <a:t>,  MATLAB</a:t>
            </a:r>
            <a:r>
              <a:rPr lang="zh-CN" altLang="en-US"/>
              <a:t>数学建模方法与应用</a:t>
            </a:r>
            <a:endParaRPr lang="en-US" altLang="zh-CN"/>
          </a:p>
        </p:txBody>
      </p:sp>
      <p:sp>
        <p:nvSpPr>
          <p:cNvPr id="6" name="Rectangle 28"/>
          <p:cNvSpPr>
            <a:spLocks noGrp="1" noChangeArrowheads="1"/>
          </p:cNvSpPr>
          <p:nvPr>
            <p:ph type="sldNum" sz="quarter" idx="12"/>
          </p:nvPr>
        </p:nvSpPr>
        <p:spPr>
          <a:ln/>
        </p:spPr>
        <p:txBody>
          <a:bodyPr/>
          <a:lstStyle>
            <a:lvl1pPr>
              <a:defRPr/>
            </a:lvl1pPr>
          </a:lstStyle>
          <a:p>
            <a:pPr>
              <a:defRPr/>
            </a:pPr>
            <a:fld id="{E923EA01-ADE1-4677-9A6E-184751C83172}" type="slidenum">
              <a:rPr lang="en-US" altLang="zh-CN"/>
              <a:pPr>
                <a:defRPr/>
              </a:pPr>
              <a:t>‹#›</a:t>
            </a:fld>
            <a:endParaRPr lang="en-US" altLang="zh-CN"/>
          </a:p>
        </p:txBody>
      </p:sp>
    </p:spTree>
    <p:extLst>
      <p:ext uri="{BB962C8B-B14F-4D97-AF65-F5344CB8AC3E}">
        <p14:creationId xmlns:p14="http://schemas.microsoft.com/office/powerpoint/2010/main" val="2812967202"/>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6"/>
          <p:cNvSpPr>
            <a:spLocks noGrp="1" noChangeArrowheads="1"/>
          </p:cNvSpPr>
          <p:nvPr>
            <p:ph type="dt" sz="half" idx="10"/>
          </p:nvPr>
        </p:nvSpPr>
        <p:spPr>
          <a:ln/>
        </p:spPr>
        <p:txBody>
          <a:bodyPr/>
          <a:lstStyle>
            <a:lvl1pPr>
              <a:defRPr/>
            </a:lvl1pPr>
          </a:lstStyle>
          <a:p>
            <a:pPr>
              <a:defRPr/>
            </a:pPr>
            <a:fld id="{B5CC2D5A-DE1E-48FE-AEF7-98F9B4664CA7}" type="datetime1">
              <a:rPr lang="zh-CN" altLang="en-US" smtClean="0"/>
              <a:t>2022/11/23</a:t>
            </a:fld>
            <a:endParaRPr lang="en-US" altLang="zh-CN"/>
          </a:p>
        </p:txBody>
      </p:sp>
      <p:sp>
        <p:nvSpPr>
          <p:cNvPr id="5" name="Rectangle 27"/>
          <p:cNvSpPr>
            <a:spLocks noGrp="1" noChangeArrowheads="1"/>
          </p:cNvSpPr>
          <p:nvPr>
            <p:ph type="ftr" sz="quarter" idx="11"/>
          </p:nvPr>
        </p:nvSpPr>
        <p:spPr>
          <a:ln/>
        </p:spPr>
        <p:txBody>
          <a:bodyPr/>
          <a:lstStyle>
            <a:lvl1pPr>
              <a:defRPr/>
            </a:lvl1pPr>
          </a:lstStyle>
          <a:p>
            <a:pPr>
              <a:defRPr/>
            </a:pPr>
            <a:r>
              <a:rPr lang="en-US" altLang="zh-CN"/>
              <a:t>© </a:t>
            </a:r>
            <a:r>
              <a:rPr lang="zh-CN" altLang="en-US"/>
              <a:t>谢中华</a:t>
            </a:r>
            <a:r>
              <a:rPr lang="en-US" altLang="zh-CN"/>
              <a:t>,  MATLAB</a:t>
            </a:r>
            <a:r>
              <a:rPr lang="zh-CN" altLang="en-US"/>
              <a:t>数学建模方法与应用</a:t>
            </a:r>
            <a:endParaRPr lang="en-US" altLang="zh-CN"/>
          </a:p>
        </p:txBody>
      </p:sp>
      <p:sp>
        <p:nvSpPr>
          <p:cNvPr id="6" name="Rectangle 28"/>
          <p:cNvSpPr>
            <a:spLocks noGrp="1" noChangeArrowheads="1"/>
          </p:cNvSpPr>
          <p:nvPr>
            <p:ph type="sldNum" sz="quarter" idx="12"/>
          </p:nvPr>
        </p:nvSpPr>
        <p:spPr>
          <a:ln/>
        </p:spPr>
        <p:txBody>
          <a:bodyPr/>
          <a:lstStyle>
            <a:lvl1pPr>
              <a:defRPr/>
            </a:lvl1pPr>
          </a:lstStyle>
          <a:p>
            <a:pPr>
              <a:defRPr/>
            </a:pPr>
            <a:fld id="{986ACE97-87BE-41BA-BDC8-0F3A650F3397}" type="slidenum">
              <a:rPr lang="en-US" altLang="zh-CN"/>
              <a:pPr>
                <a:defRPr/>
              </a:pPr>
              <a:t>‹#›</a:t>
            </a:fld>
            <a:endParaRPr lang="en-US" altLang="zh-CN"/>
          </a:p>
        </p:txBody>
      </p:sp>
    </p:spTree>
    <p:extLst>
      <p:ext uri="{BB962C8B-B14F-4D97-AF65-F5344CB8AC3E}">
        <p14:creationId xmlns:p14="http://schemas.microsoft.com/office/powerpoint/2010/main" val="3410284198"/>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6"/>
          <p:cNvSpPr>
            <a:spLocks noGrp="1" noChangeArrowheads="1"/>
          </p:cNvSpPr>
          <p:nvPr>
            <p:ph type="dt" sz="half" idx="10"/>
          </p:nvPr>
        </p:nvSpPr>
        <p:spPr>
          <a:ln/>
        </p:spPr>
        <p:txBody>
          <a:bodyPr/>
          <a:lstStyle>
            <a:lvl1pPr>
              <a:defRPr/>
            </a:lvl1pPr>
          </a:lstStyle>
          <a:p>
            <a:pPr>
              <a:defRPr/>
            </a:pPr>
            <a:fld id="{A35D1197-70EA-4F3E-A1F9-510BC69AF0FE}" type="datetime1">
              <a:rPr lang="zh-CN" altLang="en-US" smtClean="0"/>
              <a:t>2022/11/23</a:t>
            </a:fld>
            <a:endParaRPr lang="en-US" altLang="zh-CN"/>
          </a:p>
        </p:txBody>
      </p:sp>
      <p:sp>
        <p:nvSpPr>
          <p:cNvPr id="5" name="Rectangle 27"/>
          <p:cNvSpPr>
            <a:spLocks noGrp="1" noChangeArrowheads="1"/>
          </p:cNvSpPr>
          <p:nvPr>
            <p:ph type="ftr" sz="quarter" idx="11"/>
          </p:nvPr>
        </p:nvSpPr>
        <p:spPr>
          <a:ln/>
        </p:spPr>
        <p:txBody>
          <a:bodyPr/>
          <a:lstStyle>
            <a:lvl1pPr>
              <a:defRPr/>
            </a:lvl1pPr>
          </a:lstStyle>
          <a:p>
            <a:pPr>
              <a:defRPr/>
            </a:pPr>
            <a:r>
              <a:rPr lang="en-US" altLang="zh-CN"/>
              <a:t>© </a:t>
            </a:r>
            <a:r>
              <a:rPr lang="zh-CN" altLang="en-US"/>
              <a:t>谢中华</a:t>
            </a:r>
            <a:r>
              <a:rPr lang="en-US" altLang="zh-CN"/>
              <a:t>,  MATLAB</a:t>
            </a:r>
            <a:r>
              <a:rPr lang="zh-CN" altLang="en-US"/>
              <a:t>数学建模方法与应用</a:t>
            </a:r>
            <a:endParaRPr lang="en-US" altLang="zh-CN"/>
          </a:p>
        </p:txBody>
      </p:sp>
      <p:sp>
        <p:nvSpPr>
          <p:cNvPr id="6" name="Rectangle 28"/>
          <p:cNvSpPr>
            <a:spLocks noGrp="1" noChangeArrowheads="1"/>
          </p:cNvSpPr>
          <p:nvPr>
            <p:ph type="sldNum" sz="quarter" idx="12"/>
          </p:nvPr>
        </p:nvSpPr>
        <p:spPr>
          <a:ln/>
        </p:spPr>
        <p:txBody>
          <a:bodyPr/>
          <a:lstStyle>
            <a:lvl1pPr>
              <a:defRPr/>
            </a:lvl1pPr>
          </a:lstStyle>
          <a:p>
            <a:pPr>
              <a:defRPr/>
            </a:pPr>
            <a:fld id="{547A0D2E-BAA0-4C02-AD4F-D370FA07522A}" type="slidenum">
              <a:rPr lang="en-US" altLang="zh-CN"/>
              <a:pPr>
                <a:defRPr/>
              </a:pPr>
              <a:t>‹#›</a:t>
            </a:fld>
            <a:endParaRPr lang="en-US" altLang="zh-CN"/>
          </a:p>
        </p:txBody>
      </p:sp>
    </p:spTree>
    <p:extLst>
      <p:ext uri="{BB962C8B-B14F-4D97-AF65-F5344CB8AC3E}">
        <p14:creationId xmlns:p14="http://schemas.microsoft.com/office/powerpoint/2010/main" val="246671386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6"/>
          <p:cNvSpPr>
            <a:spLocks noGrp="1" noChangeArrowheads="1"/>
          </p:cNvSpPr>
          <p:nvPr>
            <p:ph type="dt" sz="half" idx="10"/>
          </p:nvPr>
        </p:nvSpPr>
        <p:spPr>
          <a:ln/>
        </p:spPr>
        <p:txBody>
          <a:bodyPr/>
          <a:lstStyle>
            <a:lvl1pPr>
              <a:defRPr/>
            </a:lvl1pPr>
          </a:lstStyle>
          <a:p>
            <a:pPr>
              <a:defRPr/>
            </a:pPr>
            <a:fld id="{61F68566-8C86-488E-82D9-252145C21685}" type="datetime1">
              <a:rPr lang="zh-CN" altLang="en-US" smtClean="0"/>
              <a:t>2022/11/23</a:t>
            </a:fld>
            <a:endParaRPr lang="en-US" altLang="zh-CN"/>
          </a:p>
        </p:txBody>
      </p:sp>
      <p:sp>
        <p:nvSpPr>
          <p:cNvPr id="5" name="Rectangle 27"/>
          <p:cNvSpPr>
            <a:spLocks noGrp="1" noChangeArrowheads="1"/>
          </p:cNvSpPr>
          <p:nvPr>
            <p:ph type="ftr" sz="quarter" idx="11"/>
          </p:nvPr>
        </p:nvSpPr>
        <p:spPr>
          <a:ln/>
        </p:spPr>
        <p:txBody>
          <a:bodyPr/>
          <a:lstStyle>
            <a:lvl1pPr>
              <a:defRPr/>
            </a:lvl1pPr>
          </a:lstStyle>
          <a:p>
            <a:pPr>
              <a:defRPr/>
            </a:pPr>
            <a:r>
              <a:rPr lang="en-US" altLang="zh-CN"/>
              <a:t>© </a:t>
            </a:r>
            <a:r>
              <a:rPr lang="zh-CN" altLang="en-US"/>
              <a:t>谢中华</a:t>
            </a:r>
            <a:r>
              <a:rPr lang="en-US" altLang="zh-CN"/>
              <a:t>,  MATLAB</a:t>
            </a:r>
            <a:r>
              <a:rPr lang="zh-CN" altLang="en-US"/>
              <a:t>数学建模方法与应用</a:t>
            </a:r>
            <a:endParaRPr lang="en-US" altLang="zh-CN"/>
          </a:p>
        </p:txBody>
      </p:sp>
      <p:sp>
        <p:nvSpPr>
          <p:cNvPr id="6" name="Rectangle 28"/>
          <p:cNvSpPr>
            <a:spLocks noGrp="1" noChangeArrowheads="1"/>
          </p:cNvSpPr>
          <p:nvPr>
            <p:ph type="sldNum" sz="quarter" idx="12"/>
          </p:nvPr>
        </p:nvSpPr>
        <p:spPr>
          <a:ln/>
        </p:spPr>
        <p:txBody>
          <a:bodyPr/>
          <a:lstStyle>
            <a:lvl1pPr>
              <a:defRPr/>
            </a:lvl1pPr>
          </a:lstStyle>
          <a:p>
            <a:pPr>
              <a:defRPr/>
            </a:pPr>
            <a:fld id="{03F58C97-00AD-4379-A3C1-6F6D7DF6855E}" type="slidenum">
              <a:rPr lang="en-US" altLang="zh-CN"/>
              <a:pPr>
                <a:defRPr/>
              </a:pPr>
              <a:t>‹#›</a:t>
            </a:fld>
            <a:endParaRPr lang="en-US" altLang="zh-CN"/>
          </a:p>
        </p:txBody>
      </p:sp>
    </p:spTree>
    <p:extLst>
      <p:ext uri="{BB962C8B-B14F-4D97-AF65-F5344CB8AC3E}">
        <p14:creationId xmlns:p14="http://schemas.microsoft.com/office/powerpoint/2010/main" val="2044748544"/>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6"/>
          <p:cNvSpPr>
            <a:spLocks noGrp="1" noChangeArrowheads="1"/>
          </p:cNvSpPr>
          <p:nvPr>
            <p:ph type="dt" sz="half" idx="10"/>
          </p:nvPr>
        </p:nvSpPr>
        <p:spPr>
          <a:ln/>
        </p:spPr>
        <p:txBody>
          <a:bodyPr/>
          <a:lstStyle>
            <a:lvl1pPr>
              <a:defRPr/>
            </a:lvl1pPr>
          </a:lstStyle>
          <a:p>
            <a:pPr>
              <a:defRPr/>
            </a:pPr>
            <a:fld id="{0F866030-035A-41A3-AED2-B33CA63BEC9E}" type="datetime1">
              <a:rPr lang="zh-CN" altLang="en-US" smtClean="0"/>
              <a:t>2022/11/23</a:t>
            </a:fld>
            <a:endParaRPr lang="en-US" altLang="zh-CN"/>
          </a:p>
        </p:txBody>
      </p:sp>
      <p:sp>
        <p:nvSpPr>
          <p:cNvPr id="5" name="Rectangle 27"/>
          <p:cNvSpPr>
            <a:spLocks noGrp="1" noChangeArrowheads="1"/>
          </p:cNvSpPr>
          <p:nvPr>
            <p:ph type="ftr" sz="quarter" idx="11"/>
          </p:nvPr>
        </p:nvSpPr>
        <p:spPr>
          <a:ln/>
        </p:spPr>
        <p:txBody>
          <a:bodyPr/>
          <a:lstStyle>
            <a:lvl1pPr>
              <a:defRPr/>
            </a:lvl1pPr>
          </a:lstStyle>
          <a:p>
            <a:pPr>
              <a:defRPr/>
            </a:pPr>
            <a:r>
              <a:rPr lang="en-US" altLang="zh-CN"/>
              <a:t>© </a:t>
            </a:r>
            <a:r>
              <a:rPr lang="zh-CN" altLang="en-US"/>
              <a:t>谢中华</a:t>
            </a:r>
            <a:r>
              <a:rPr lang="en-US" altLang="zh-CN"/>
              <a:t>,  MATLAB</a:t>
            </a:r>
            <a:r>
              <a:rPr lang="zh-CN" altLang="en-US"/>
              <a:t>数学建模方法与应用</a:t>
            </a:r>
            <a:endParaRPr lang="en-US" altLang="zh-CN"/>
          </a:p>
        </p:txBody>
      </p:sp>
      <p:sp>
        <p:nvSpPr>
          <p:cNvPr id="6" name="Rectangle 28"/>
          <p:cNvSpPr>
            <a:spLocks noGrp="1" noChangeArrowheads="1"/>
          </p:cNvSpPr>
          <p:nvPr>
            <p:ph type="sldNum" sz="quarter" idx="12"/>
          </p:nvPr>
        </p:nvSpPr>
        <p:spPr>
          <a:ln/>
        </p:spPr>
        <p:txBody>
          <a:bodyPr/>
          <a:lstStyle>
            <a:lvl1pPr>
              <a:defRPr/>
            </a:lvl1pPr>
          </a:lstStyle>
          <a:p>
            <a:pPr>
              <a:defRPr/>
            </a:pPr>
            <a:fld id="{1940E321-A8D1-4174-A22A-3C8EE12DDCFF}" type="slidenum">
              <a:rPr lang="en-US" altLang="zh-CN"/>
              <a:pPr>
                <a:defRPr/>
              </a:pPr>
              <a:t>‹#›</a:t>
            </a:fld>
            <a:endParaRPr lang="en-US" altLang="zh-CN"/>
          </a:p>
        </p:txBody>
      </p:sp>
    </p:spTree>
    <p:extLst>
      <p:ext uri="{BB962C8B-B14F-4D97-AF65-F5344CB8AC3E}">
        <p14:creationId xmlns:p14="http://schemas.microsoft.com/office/powerpoint/2010/main" val="37304782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6"/>
          <p:cNvSpPr>
            <a:spLocks noGrp="1" noChangeArrowheads="1"/>
          </p:cNvSpPr>
          <p:nvPr>
            <p:ph type="dt" sz="half" idx="10"/>
          </p:nvPr>
        </p:nvSpPr>
        <p:spPr>
          <a:ln/>
        </p:spPr>
        <p:txBody>
          <a:bodyPr/>
          <a:lstStyle>
            <a:lvl1pPr>
              <a:defRPr/>
            </a:lvl1pPr>
          </a:lstStyle>
          <a:p>
            <a:pPr>
              <a:defRPr/>
            </a:pPr>
            <a:fld id="{42418A84-D9FD-4B09-B7FA-85E8EF17974A}" type="datetime1">
              <a:rPr lang="zh-CN" altLang="en-US" smtClean="0"/>
              <a:t>2022/11/23</a:t>
            </a:fld>
            <a:endParaRPr lang="en-US" altLang="zh-CN"/>
          </a:p>
        </p:txBody>
      </p:sp>
      <p:sp>
        <p:nvSpPr>
          <p:cNvPr id="6" name="Rectangle 27"/>
          <p:cNvSpPr>
            <a:spLocks noGrp="1" noChangeArrowheads="1"/>
          </p:cNvSpPr>
          <p:nvPr>
            <p:ph type="ftr" sz="quarter" idx="11"/>
          </p:nvPr>
        </p:nvSpPr>
        <p:spPr>
          <a:ln/>
        </p:spPr>
        <p:txBody>
          <a:bodyPr/>
          <a:lstStyle>
            <a:lvl1pPr>
              <a:defRPr/>
            </a:lvl1pPr>
          </a:lstStyle>
          <a:p>
            <a:pPr>
              <a:defRPr/>
            </a:pPr>
            <a:r>
              <a:rPr lang="en-US" altLang="zh-CN"/>
              <a:t>© </a:t>
            </a:r>
            <a:r>
              <a:rPr lang="zh-CN" altLang="en-US"/>
              <a:t>谢中华</a:t>
            </a:r>
            <a:r>
              <a:rPr lang="en-US" altLang="zh-CN"/>
              <a:t>,  MATLAB</a:t>
            </a:r>
            <a:r>
              <a:rPr lang="zh-CN" altLang="en-US"/>
              <a:t>数学建模方法与应用</a:t>
            </a:r>
            <a:endParaRPr lang="en-US" altLang="zh-CN"/>
          </a:p>
        </p:txBody>
      </p:sp>
      <p:sp>
        <p:nvSpPr>
          <p:cNvPr id="7" name="Rectangle 28"/>
          <p:cNvSpPr>
            <a:spLocks noGrp="1" noChangeArrowheads="1"/>
          </p:cNvSpPr>
          <p:nvPr>
            <p:ph type="sldNum" sz="quarter" idx="12"/>
          </p:nvPr>
        </p:nvSpPr>
        <p:spPr>
          <a:ln/>
        </p:spPr>
        <p:txBody>
          <a:bodyPr/>
          <a:lstStyle>
            <a:lvl1pPr>
              <a:defRPr/>
            </a:lvl1pPr>
          </a:lstStyle>
          <a:p>
            <a:pPr>
              <a:defRPr/>
            </a:pPr>
            <a:fld id="{3CF3D6C5-FB91-4875-B792-B9F590764862}" type="slidenum">
              <a:rPr lang="en-US" altLang="zh-CN"/>
              <a:pPr>
                <a:defRPr/>
              </a:pPr>
              <a:t>‹#›</a:t>
            </a:fld>
            <a:endParaRPr lang="en-US" altLang="zh-CN"/>
          </a:p>
        </p:txBody>
      </p:sp>
    </p:spTree>
    <p:extLst>
      <p:ext uri="{BB962C8B-B14F-4D97-AF65-F5344CB8AC3E}">
        <p14:creationId xmlns:p14="http://schemas.microsoft.com/office/powerpoint/2010/main" val="2012644935"/>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6"/>
          <p:cNvSpPr>
            <a:spLocks noGrp="1" noChangeArrowheads="1"/>
          </p:cNvSpPr>
          <p:nvPr>
            <p:ph type="dt" sz="half" idx="10"/>
          </p:nvPr>
        </p:nvSpPr>
        <p:spPr>
          <a:ln/>
        </p:spPr>
        <p:txBody>
          <a:bodyPr/>
          <a:lstStyle>
            <a:lvl1pPr>
              <a:defRPr/>
            </a:lvl1pPr>
          </a:lstStyle>
          <a:p>
            <a:pPr>
              <a:defRPr/>
            </a:pPr>
            <a:fld id="{2B291E36-92B7-4959-B878-D7F4F0D59DE1}" type="datetime1">
              <a:rPr lang="zh-CN" altLang="en-US" smtClean="0"/>
              <a:t>2022/11/23</a:t>
            </a:fld>
            <a:endParaRPr lang="en-US" altLang="zh-CN"/>
          </a:p>
        </p:txBody>
      </p:sp>
      <p:sp>
        <p:nvSpPr>
          <p:cNvPr id="8" name="Rectangle 27"/>
          <p:cNvSpPr>
            <a:spLocks noGrp="1" noChangeArrowheads="1"/>
          </p:cNvSpPr>
          <p:nvPr>
            <p:ph type="ftr" sz="quarter" idx="11"/>
          </p:nvPr>
        </p:nvSpPr>
        <p:spPr>
          <a:ln/>
        </p:spPr>
        <p:txBody>
          <a:bodyPr/>
          <a:lstStyle>
            <a:lvl1pPr>
              <a:defRPr/>
            </a:lvl1pPr>
          </a:lstStyle>
          <a:p>
            <a:pPr>
              <a:defRPr/>
            </a:pPr>
            <a:r>
              <a:rPr lang="en-US" altLang="zh-CN"/>
              <a:t>© </a:t>
            </a:r>
            <a:r>
              <a:rPr lang="zh-CN" altLang="en-US"/>
              <a:t>谢中华</a:t>
            </a:r>
            <a:r>
              <a:rPr lang="en-US" altLang="zh-CN"/>
              <a:t>,  MATLAB</a:t>
            </a:r>
            <a:r>
              <a:rPr lang="zh-CN" altLang="en-US"/>
              <a:t>数学建模方法与应用</a:t>
            </a:r>
            <a:endParaRPr lang="en-US" altLang="zh-CN"/>
          </a:p>
        </p:txBody>
      </p:sp>
      <p:sp>
        <p:nvSpPr>
          <p:cNvPr id="9" name="Rectangle 28"/>
          <p:cNvSpPr>
            <a:spLocks noGrp="1" noChangeArrowheads="1"/>
          </p:cNvSpPr>
          <p:nvPr>
            <p:ph type="sldNum" sz="quarter" idx="12"/>
          </p:nvPr>
        </p:nvSpPr>
        <p:spPr>
          <a:ln/>
        </p:spPr>
        <p:txBody>
          <a:bodyPr/>
          <a:lstStyle>
            <a:lvl1pPr>
              <a:defRPr/>
            </a:lvl1pPr>
          </a:lstStyle>
          <a:p>
            <a:pPr>
              <a:defRPr/>
            </a:pPr>
            <a:fld id="{0B3CEE7A-50D0-43E5-B64D-348554681E13}" type="slidenum">
              <a:rPr lang="en-US" altLang="zh-CN"/>
              <a:pPr>
                <a:defRPr/>
              </a:pPr>
              <a:t>‹#›</a:t>
            </a:fld>
            <a:endParaRPr lang="en-US" altLang="zh-CN"/>
          </a:p>
        </p:txBody>
      </p:sp>
    </p:spTree>
    <p:extLst>
      <p:ext uri="{BB962C8B-B14F-4D97-AF65-F5344CB8AC3E}">
        <p14:creationId xmlns:p14="http://schemas.microsoft.com/office/powerpoint/2010/main" val="4082504242"/>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6"/>
          <p:cNvSpPr>
            <a:spLocks noGrp="1" noChangeArrowheads="1"/>
          </p:cNvSpPr>
          <p:nvPr>
            <p:ph type="dt" sz="half" idx="10"/>
          </p:nvPr>
        </p:nvSpPr>
        <p:spPr>
          <a:ln/>
        </p:spPr>
        <p:txBody>
          <a:bodyPr/>
          <a:lstStyle>
            <a:lvl1pPr>
              <a:defRPr/>
            </a:lvl1pPr>
          </a:lstStyle>
          <a:p>
            <a:pPr>
              <a:defRPr/>
            </a:pPr>
            <a:fld id="{7D4D8F56-2131-4532-B44F-204569BD6A69}" type="datetime1">
              <a:rPr lang="zh-CN" altLang="en-US" smtClean="0"/>
              <a:t>2022/11/23</a:t>
            </a:fld>
            <a:endParaRPr lang="en-US" altLang="zh-CN"/>
          </a:p>
        </p:txBody>
      </p:sp>
      <p:sp>
        <p:nvSpPr>
          <p:cNvPr id="4" name="Rectangle 27"/>
          <p:cNvSpPr>
            <a:spLocks noGrp="1" noChangeArrowheads="1"/>
          </p:cNvSpPr>
          <p:nvPr>
            <p:ph type="ftr" sz="quarter" idx="11"/>
          </p:nvPr>
        </p:nvSpPr>
        <p:spPr>
          <a:ln/>
        </p:spPr>
        <p:txBody>
          <a:bodyPr/>
          <a:lstStyle>
            <a:lvl1pPr>
              <a:defRPr/>
            </a:lvl1pPr>
          </a:lstStyle>
          <a:p>
            <a:pPr>
              <a:defRPr/>
            </a:pPr>
            <a:r>
              <a:rPr lang="en-US" altLang="zh-CN"/>
              <a:t>© </a:t>
            </a:r>
            <a:r>
              <a:rPr lang="zh-CN" altLang="en-US"/>
              <a:t>谢中华</a:t>
            </a:r>
            <a:r>
              <a:rPr lang="en-US" altLang="zh-CN"/>
              <a:t>,  MATLAB</a:t>
            </a:r>
            <a:r>
              <a:rPr lang="zh-CN" altLang="en-US"/>
              <a:t>数学建模方法与应用</a:t>
            </a:r>
            <a:endParaRPr lang="en-US" altLang="zh-CN"/>
          </a:p>
        </p:txBody>
      </p:sp>
      <p:sp>
        <p:nvSpPr>
          <p:cNvPr id="5" name="Rectangle 28"/>
          <p:cNvSpPr>
            <a:spLocks noGrp="1" noChangeArrowheads="1"/>
          </p:cNvSpPr>
          <p:nvPr>
            <p:ph type="sldNum" sz="quarter" idx="12"/>
          </p:nvPr>
        </p:nvSpPr>
        <p:spPr>
          <a:ln/>
        </p:spPr>
        <p:txBody>
          <a:bodyPr/>
          <a:lstStyle>
            <a:lvl1pPr>
              <a:defRPr/>
            </a:lvl1pPr>
          </a:lstStyle>
          <a:p>
            <a:pPr>
              <a:defRPr/>
            </a:pPr>
            <a:fld id="{41A8C717-AD9B-4548-9804-ADDED2AF93DC}" type="slidenum">
              <a:rPr lang="en-US" altLang="zh-CN"/>
              <a:pPr>
                <a:defRPr/>
              </a:pPr>
              <a:t>‹#›</a:t>
            </a:fld>
            <a:endParaRPr lang="en-US" altLang="zh-CN"/>
          </a:p>
        </p:txBody>
      </p:sp>
    </p:spTree>
    <p:extLst>
      <p:ext uri="{BB962C8B-B14F-4D97-AF65-F5344CB8AC3E}">
        <p14:creationId xmlns:p14="http://schemas.microsoft.com/office/powerpoint/2010/main" val="93503917"/>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6"/>
          <p:cNvSpPr>
            <a:spLocks noGrp="1" noChangeArrowheads="1"/>
          </p:cNvSpPr>
          <p:nvPr>
            <p:ph type="dt" sz="half" idx="10"/>
          </p:nvPr>
        </p:nvSpPr>
        <p:spPr>
          <a:ln/>
        </p:spPr>
        <p:txBody>
          <a:bodyPr/>
          <a:lstStyle>
            <a:lvl1pPr>
              <a:defRPr/>
            </a:lvl1pPr>
          </a:lstStyle>
          <a:p>
            <a:pPr>
              <a:defRPr/>
            </a:pPr>
            <a:fld id="{B05AE2EB-6D86-40D5-8538-84C9B956A6CD}" type="datetime1">
              <a:rPr lang="zh-CN" altLang="en-US" smtClean="0"/>
              <a:t>2022/11/23</a:t>
            </a:fld>
            <a:endParaRPr lang="en-US" altLang="zh-CN"/>
          </a:p>
        </p:txBody>
      </p:sp>
      <p:sp>
        <p:nvSpPr>
          <p:cNvPr id="3" name="Rectangle 27"/>
          <p:cNvSpPr>
            <a:spLocks noGrp="1" noChangeArrowheads="1"/>
          </p:cNvSpPr>
          <p:nvPr>
            <p:ph type="ftr" sz="quarter" idx="11"/>
          </p:nvPr>
        </p:nvSpPr>
        <p:spPr>
          <a:ln/>
        </p:spPr>
        <p:txBody>
          <a:bodyPr/>
          <a:lstStyle>
            <a:lvl1pPr>
              <a:defRPr/>
            </a:lvl1pPr>
          </a:lstStyle>
          <a:p>
            <a:pPr>
              <a:defRPr/>
            </a:pPr>
            <a:r>
              <a:rPr lang="en-US" altLang="zh-CN"/>
              <a:t>© </a:t>
            </a:r>
            <a:r>
              <a:rPr lang="zh-CN" altLang="en-US"/>
              <a:t>谢中华</a:t>
            </a:r>
            <a:r>
              <a:rPr lang="en-US" altLang="zh-CN"/>
              <a:t>,  MATLAB</a:t>
            </a:r>
            <a:r>
              <a:rPr lang="zh-CN" altLang="en-US"/>
              <a:t>数学建模方法与应用</a:t>
            </a:r>
            <a:endParaRPr lang="en-US" altLang="zh-CN"/>
          </a:p>
        </p:txBody>
      </p:sp>
      <p:sp>
        <p:nvSpPr>
          <p:cNvPr id="4" name="Rectangle 28"/>
          <p:cNvSpPr>
            <a:spLocks noGrp="1" noChangeArrowheads="1"/>
          </p:cNvSpPr>
          <p:nvPr>
            <p:ph type="sldNum" sz="quarter" idx="12"/>
          </p:nvPr>
        </p:nvSpPr>
        <p:spPr>
          <a:ln/>
        </p:spPr>
        <p:txBody>
          <a:bodyPr/>
          <a:lstStyle>
            <a:lvl1pPr>
              <a:defRPr/>
            </a:lvl1pPr>
          </a:lstStyle>
          <a:p>
            <a:pPr>
              <a:defRPr/>
            </a:pPr>
            <a:fld id="{225C74A2-FD7B-488C-982D-7D44ECB096F0}" type="slidenum">
              <a:rPr lang="en-US" altLang="zh-CN"/>
              <a:pPr>
                <a:defRPr/>
              </a:pPr>
              <a:t>‹#›</a:t>
            </a:fld>
            <a:endParaRPr lang="en-US" altLang="zh-CN"/>
          </a:p>
        </p:txBody>
      </p:sp>
    </p:spTree>
    <p:extLst>
      <p:ext uri="{BB962C8B-B14F-4D97-AF65-F5344CB8AC3E}">
        <p14:creationId xmlns:p14="http://schemas.microsoft.com/office/powerpoint/2010/main" val="301784786"/>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6"/>
          <p:cNvSpPr>
            <a:spLocks noGrp="1" noChangeArrowheads="1"/>
          </p:cNvSpPr>
          <p:nvPr>
            <p:ph type="dt" sz="half" idx="10"/>
          </p:nvPr>
        </p:nvSpPr>
        <p:spPr>
          <a:ln/>
        </p:spPr>
        <p:txBody>
          <a:bodyPr/>
          <a:lstStyle>
            <a:lvl1pPr>
              <a:defRPr/>
            </a:lvl1pPr>
          </a:lstStyle>
          <a:p>
            <a:pPr>
              <a:defRPr/>
            </a:pPr>
            <a:fld id="{DBDBBA99-8BFF-4CF4-AB3B-855A8C770762}" type="datetime1">
              <a:rPr lang="zh-CN" altLang="en-US" smtClean="0"/>
              <a:t>2022/11/23</a:t>
            </a:fld>
            <a:endParaRPr lang="en-US" altLang="zh-CN"/>
          </a:p>
        </p:txBody>
      </p:sp>
      <p:sp>
        <p:nvSpPr>
          <p:cNvPr id="6" name="Rectangle 27"/>
          <p:cNvSpPr>
            <a:spLocks noGrp="1" noChangeArrowheads="1"/>
          </p:cNvSpPr>
          <p:nvPr>
            <p:ph type="ftr" sz="quarter" idx="11"/>
          </p:nvPr>
        </p:nvSpPr>
        <p:spPr>
          <a:ln/>
        </p:spPr>
        <p:txBody>
          <a:bodyPr/>
          <a:lstStyle>
            <a:lvl1pPr>
              <a:defRPr/>
            </a:lvl1pPr>
          </a:lstStyle>
          <a:p>
            <a:pPr>
              <a:defRPr/>
            </a:pPr>
            <a:r>
              <a:rPr lang="en-US" altLang="zh-CN"/>
              <a:t>© </a:t>
            </a:r>
            <a:r>
              <a:rPr lang="zh-CN" altLang="en-US"/>
              <a:t>谢中华</a:t>
            </a:r>
            <a:r>
              <a:rPr lang="en-US" altLang="zh-CN"/>
              <a:t>,  MATLAB</a:t>
            </a:r>
            <a:r>
              <a:rPr lang="zh-CN" altLang="en-US"/>
              <a:t>数学建模方法与应用</a:t>
            </a:r>
            <a:endParaRPr lang="en-US" altLang="zh-CN"/>
          </a:p>
        </p:txBody>
      </p:sp>
      <p:sp>
        <p:nvSpPr>
          <p:cNvPr id="7" name="Rectangle 28"/>
          <p:cNvSpPr>
            <a:spLocks noGrp="1" noChangeArrowheads="1"/>
          </p:cNvSpPr>
          <p:nvPr>
            <p:ph type="sldNum" sz="quarter" idx="12"/>
          </p:nvPr>
        </p:nvSpPr>
        <p:spPr>
          <a:ln/>
        </p:spPr>
        <p:txBody>
          <a:bodyPr/>
          <a:lstStyle>
            <a:lvl1pPr>
              <a:defRPr/>
            </a:lvl1pPr>
          </a:lstStyle>
          <a:p>
            <a:pPr>
              <a:defRPr/>
            </a:pPr>
            <a:fld id="{8692C457-5D52-425B-A37B-1497081EF8DC}" type="slidenum">
              <a:rPr lang="en-US" altLang="zh-CN"/>
              <a:pPr>
                <a:defRPr/>
              </a:pPr>
              <a:t>‹#›</a:t>
            </a:fld>
            <a:endParaRPr lang="en-US" altLang="zh-CN"/>
          </a:p>
        </p:txBody>
      </p:sp>
    </p:spTree>
    <p:extLst>
      <p:ext uri="{BB962C8B-B14F-4D97-AF65-F5344CB8AC3E}">
        <p14:creationId xmlns:p14="http://schemas.microsoft.com/office/powerpoint/2010/main" val="1946834343"/>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6"/>
          <p:cNvSpPr>
            <a:spLocks noGrp="1" noChangeArrowheads="1"/>
          </p:cNvSpPr>
          <p:nvPr>
            <p:ph type="dt" sz="half" idx="10"/>
          </p:nvPr>
        </p:nvSpPr>
        <p:spPr>
          <a:ln/>
        </p:spPr>
        <p:txBody>
          <a:bodyPr/>
          <a:lstStyle>
            <a:lvl1pPr>
              <a:defRPr/>
            </a:lvl1pPr>
          </a:lstStyle>
          <a:p>
            <a:pPr>
              <a:defRPr/>
            </a:pPr>
            <a:fld id="{50E3554F-34D0-4B52-AFF3-FE0CB901FEC3}" type="datetime1">
              <a:rPr lang="zh-CN" altLang="en-US" smtClean="0"/>
              <a:t>2022/11/23</a:t>
            </a:fld>
            <a:endParaRPr lang="en-US" altLang="zh-CN"/>
          </a:p>
        </p:txBody>
      </p:sp>
      <p:sp>
        <p:nvSpPr>
          <p:cNvPr id="6" name="Rectangle 27"/>
          <p:cNvSpPr>
            <a:spLocks noGrp="1" noChangeArrowheads="1"/>
          </p:cNvSpPr>
          <p:nvPr>
            <p:ph type="ftr" sz="quarter" idx="11"/>
          </p:nvPr>
        </p:nvSpPr>
        <p:spPr>
          <a:ln/>
        </p:spPr>
        <p:txBody>
          <a:bodyPr/>
          <a:lstStyle>
            <a:lvl1pPr>
              <a:defRPr/>
            </a:lvl1pPr>
          </a:lstStyle>
          <a:p>
            <a:pPr>
              <a:defRPr/>
            </a:pPr>
            <a:r>
              <a:rPr lang="en-US" altLang="zh-CN"/>
              <a:t>© </a:t>
            </a:r>
            <a:r>
              <a:rPr lang="zh-CN" altLang="en-US"/>
              <a:t>谢中华</a:t>
            </a:r>
            <a:r>
              <a:rPr lang="en-US" altLang="zh-CN"/>
              <a:t>,  MATLAB</a:t>
            </a:r>
            <a:r>
              <a:rPr lang="zh-CN" altLang="en-US"/>
              <a:t>数学建模方法与应用</a:t>
            </a:r>
            <a:endParaRPr lang="en-US" altLang="zh-CN"/>
          </a:p>
        </p:txBody>
      </p:sp>
      <p:sp>
        <p:nvSpPr>
          <p:cNvPr id="7" name="Rectangle 28"/>
          <p:cNvSpPr>
            <a:spLocks noGrp="1" noChangeArrowheads="1"/>
          </p:cNvSpPr>
          <p:nvPr>
            <p:ph type="sldNum" sz="quarter" idx="12"/>
          </p:nvPr>
        </p:nvSpPr>
        <p:spPr>
          <a:ln/>
        </p:spPr>
        <p:txBody>
          <a:bodyPr/>
          <a:lstStyle>
            <a:lvl1pPr>
              <a:defRPr/>
            </a:lvl1pPr>
          </a:lstStyle>
          <a:p>
            <a:pPr>
              <a:defRPr/>
            </a:pPr>
            <a:fld id="{864B3A7D-58AD-4147-BC67-3960AB72D1EE}" type="slidenum">
              <a:rPr lang="en-US" altLang="zh-CN"/>
              <a:pPr>
                <a:defRPr/>
              </a:pPr>
              <a:t>‹#›</a:t>
            </a:fld>
            <a:endParaRPr lang="en-US" altLang="zh-CN"/>
          </a:p>
        </p:txBody>
      </p:sp>
    </p:spTree>
    <p:extLst>
      <p:ext uri="{BB962C8B-B14F-4D97-AF65-F5344CB8AC3E}">
        <p14:creationId xmlns:p14="http://schemas.microsoft.com/office/powerpoint/2010/main" val="900875668"/>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l="-6000" r="-6000"/>
          </a:stretch>
        </a:blipFill>
        <a:effectLst/>
      </p:bgPr>
    </p:bg>
    <p:spTree>
      <p:nvGrpSpPr>
        <p:cNvPr id="1" name=""/>
        <p:cNvGrpSpPr/>
        <p:nvPr/>
      </p:nvGrpSpPr>
      <p:grpSpPr>
        <a:xfrm>
          <a:off x="0" y="0"/>
          <a:ext cx="0" cy="0"/>
          <a:chOff x="0" y="0"/>
          <a:chExt cx="0" cy="0"/>
        </a:xfrm>
      </p:grpSpPr>
      <p:sp>
        <p:nvSpPr>
          <p:cNvPr id="1026" name="Rectangle 24"/>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25"/>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50" name="Rectangle 26"/>
          <p:cNvSpPr>
            <a:spLocks noGrp="1" noChangeArrowheads="1"/>
          </p:cNvSpPr>
          <p:nvPr>
            <p:ph type="dt" sz="half" idx="2"/>
          </p:nvPr>
        </p:nvSpPr>
        <p:spPr bwMode="auto">
          <a:xfrm>
            <a:off x="111125" y="6567488"/>
            <a:ext cx="21336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kumimoji="0" sz="1400">
                <a:latin typeface="Arial" charset="0"/>
                <a:ea typeface="微软雅黑" panose="020B0503020204020204" pitchFamily="34" charset="-122"/>
              </a:defRPr>
            </a:lvl1pPr>
          </a:lstStyle>
          <a:p>
            <a:pPr>
              <a:defRPr/>
            </a:pPr>
            <a:fld id="{A576A844-A95F-42F2-910E-6D815664FFF4}" type="datetime1">
              <a:rPr lang="zh-CN" altLang="en-US" smtClean="0"/>
              <a:t>2022/11/23</a:t>
            </a:fld>
            <a:endParaRPr lang="en-US" altLang="zh-CN" dirty="0"/>
          </a:p>
        </p:txBody>
      </p:sp>
      <p:sp>
        <p:nvSpPr>
          <p:cNvPr id="1051" name="Rectangle 27"/>
          <p:cNvSpPr>
            <a:spLocks noGrp="1" noChangeArrowheads="1"/>
          </p:cNvSpPr>
          <p:nvPr>
            <p:ph type="ftr" sz="quarter" idx="3"/>
          </p:nvPr>
        </p:nvSpPr>
        <p:spPr bwMode="auto">
          <a:xfrm>
            <a:off x="4821350" y="6572226"/>
            <a:ext cx="4287154" cy="2556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lgn="r">
              <a:defRPr lang="en-US" altLang="zh-CN" sz="1600" b="1" smtClean="0">
                <a:latin typeface="微软雅黑" panose="020B0503020204020204" pitchFamily="34" charset="-122"/>
                <a:ea typeface="微软雅黑" panose="020B0503020204020204" pitchFamily="34" charset="-122"/>
              </a:defRPr>
            </a:lvl1pPr>
          </a:lstStyle>
          <a:p>
            <a:pPr marL="342900" indent="-342900"/>
            <a:r>
              <a:rPr lang="en-US" altLang="zh-CN"/>
              <a:t>© </a:t>
            </a:r>
            <a:r>
              <a:rPr lang="zh-CN" altLang="en-US"/>
              <a:t>谢中华</a:t>
            </a:r>
            <a:r>
              <a:rPr lang="en-US" altLang="zh-CN"/>
              <a:t>,  MATLAB</a:t>
            </a:r>
            <a:r>
              <a:rPr lang="zh-CN" altLang="en-US"/>
              <a:t>数学建模方法与应用</a:t>
            </a:r>
            <a:endParaRPr lang="zh-CN" altLang="en-US" dirty="0"/>
          </a:p>
        </p:txBody>
      </p:sp>
      <p:sp>
        <p:nvSpPr>
          <p:cNvPr id="1052" name="Rectangle 28"/>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kumimoji="0" sz="1400">
                <a:latin typeface="Arial" charset="0"/>
                <a:ea typeface="微软雅黑" panose="020B0503020204020204" pitchFamily="34" charset="-122"/>
              </a:defRPr>
            </a:lvl1pPr>
          </a:lstStyle>
          <a:p>
            <a:pPr>
              <a:defRPr/>
            </a:pPr>
            <a:fld id="{63AED50B-FD37-430A-8A50-CC23285CC332}" type="slidenum">
              <a:rPr lang="en-US" altLang="zh-CN" smtClean="0"/>
              <a:pPr>
                <a:defRPr/>
              </a:pPr>
              <a:t>‹#›</a:t>
            </a:fld>
            <a:endParaRPr lang="en-US" altLang="zh-CN" dirty="0"/>
          </a:p>
        </p:txBody>
      </p:sp>
      <p:sp>
        <p:nvSpPr>
          <p:cNvPr id="1031" name="Text Box 29"/>
          <p:cNvSpPr txBox="1">
            <a:spLocks noChangeArrowheads="1"/>
          </p:cNvSpPr>
          <p:nvPr userDrawn="1"/>
        </p:nvSpPr>
        <p:spPr bwMode="auto">
          <a:xfrm>
            <a:off x="6443861" y="169863"/>
            <a:ext cx="21605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defRPr/>
            </a:pPr>
            <a:r>
              <a:rPr kumimoji="0" lang="en-US" altLang="zh-CN" sz="1400" b="1" i="1" dirty="0">
                <a:latin typeface="Arial" charset="0"/>
                <a:ea typeface="微软雅黑" panose="020B0503020204020204" pitchFamily="34" charset="-122"/>
              </a:rPr>
              <a:t>MATLAB</a:t>
            </a:r>
            <a:r>
              <a:rPr kumimoji="0" lang="zh-CN" altLang="en-US" sz="1400" b="1" i="1" dirty="0">
                <a:latin typeface="Arial" charset="0"/>
                <a:ea typeface="微软雅黑" panose="020B0503020204020204" pitchFamily="34" charset="-122"/>
              </a:rPr>
              <a:t>绘图与可视化</a:t>
            </a:r>
          </a:p>
        </p:txBody>
      </p:sp>
      <p:pic>
        <p:nvPicPr>
          <p:cNvPr id="1034" name="Picture 33" descr="matlab_logo"/>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759825" y="0"/>
            <a:ext cx="3714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dir="r"/>
  </p:transition>
  <p:hf sldNum="0" hdr="0"/>
  <p:txStyles>
    <p:titleStyle>
      <a:lvl1pPr algn="ctr" rtl="0" eaLnBrk="0" fontAlgn="base" hangingPunct="0">
        <a:spcBef>
          <a:spcPct val="0"/>
        </a:spcBef>
        <a:spcAft>
          <a:spcPct val="0"/>
        </a:spcAft>
        <a:defRPr kumimoji="1" sz="4400">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kumimoji="1" sz="28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kumimoji="1" sz="24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kumimoji="1" sz="20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kumimoji="1" sz="2000">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4.emf"/><Relationship Id="rId1" Type="http://schemas.openxmlformats.org/officeDocument/2006/relationships/slideLayout" Target="../slideLayouts/slideLayout7.xml"/><Relationship Id="rId4" Type="http://schemas.openxmlformats.org/officeDocument/2006/relationships/image" Target="../media/image25.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6.emf"/><Relationship Id="rId1" Type="http://schemas.openxmlformats.org/officeDocument/2006/relationships/slideLayout" Target="../slideLayouts/slideLayout7.xml"/><Relationship Id="rId4" Type="http://schemas.openxmlformats.org/officeDocument/2006/relationships/image" Target="../media/image27.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29.wmf"/></Relationships>
</file>

<file path=ppt/slides/_rels/slide23.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5.bin"/><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32.emf"/><Relationship Id="rId1" Type="http://schemas.openxmlformats.org/officeDocument/2006/relationships/slideLayout" Target="../slideLayouts/slideLayout7.xml"/><Relationship Id="rId4" Type="http://schemas.openxmlformats.org/officeDocument/2006/relationships/image" Target="../media/image33.wmf"/></Relationships>
</file>

<file path=ppt/slides/_rels/slide2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7.bin"/><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10.bin"/><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7.xml"/><Relationship Id="rId5" Type="http://schemas.openxmlformats.org/officeDocument/2006/relationships/image" Target="../media/image14.gif"/><Relationship Id="rId4" Type="http://schemas.openxmlformats.org/officeDocument/2006/relationships/image" Target="../media/image13.gif"/></Relationships>
</file>

<file path=ppt/slides/_rels/slide4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11.bin"/><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12.bin"/><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wmf"/><Relationship Id="rId4" Type="http://schemas.openxmlformats.org/officeDocument/2006/relationships/oleObject" Target="../embeddings/oleObject13.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15.bin"/><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77.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16.bin"/><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0.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3.wmf"/><Relationship Id="rId5" Type="http://schemas.openxmlformats.org/officeDocument/2006/relationships/oleObject" Target="../embeddings/oleObject19.bin"/><Relationship Id="rId4" Type="http://schemas.openxmlformats.org/officeDocument/2006/relationships/image" Target="../media/image72.w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74.emf"/><Relationship Id="rId1" Type="http://schemas.openxmlformats.org/officeDocument/2006/relationships/slideLayout" Target="../slideLayouts/slideLayout7.xml"/><Relationship Id="rId4" Type="http://schemas.openxmlformats.org/officeDocument/2006/relationships/image" Target="../media/image75.wmf"/></Relationships>
</file>

<file path=ppt/slides/_rels/slide81.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20.bin"/><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1"/>
          <p:cNvSpPr>
            <a:spLocks noGrp="1"/>
          </p:cNvSpPr>
          <p:nvPr>
            <p:ph type="dt" sz="quarter" idx="10"/>
          </p:nvPr>
        </p:nvSpPr>
        <p:spPr/>
        <p:txBody>
          <a:bodyPr/>
          <a:lstStyle/>
          <a:p>
            <a:pPr>
              <a:defRPr/>
            </a:pPr>
            <a:fld id="{65DC06B5-EECB-4333-AAF7-9A64A43D3519}" type="datetime1">
              <a:rPr lang="zh-CN" altLang="en-US" smtClean="0"/>
              <a:t>2022/11/23</a:t>
            </a:fld>
            <a:endParaRPr lang="en-US" altLang="zh-CN"/>
          </a:p>
        </p:txBody>
      </p:sp>
      <p:sp>
        <p:nvSpPr>
          <p:cNvPr id="8195" name="Rectangle 2"/>
          <p:cNvSpPr>
            <a:spLocks noChangeArrowheads="1"/>
          </p:cNvSpPr>
          <p:nvPr/>
        </p:nvSpPr>
        <p:spPr bwMode="auto">
          <a:xfrm>
            <a:off x="3276600" y="5373688"/>
            <a:ext cx="43195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kumimoji="0" lang="zh-CN" altLang="en-US" sz="2400" dirty="0">
                <a:solidFill>
                  <a:srgbClr val="0000FF"/>
                </a:solidFill>
                <a:latin typeface="微软雅黑" panose="020B0503020204020204" pitchFamily="34" charset="-122"/>
                <a:ea typeface="微软雅黑" panose="020B0503020204020204" pitchFamily="34" charset="-122"/>
              </a:rPr>
              <a:t>句柄式图形对象继承关系图</a:t>
            </a:r>
            <a:endParaRPr lang="zh-CN" altLang="en-US" sz="2400" dirty="0">
              <a:solidFill>
                <a:srgbClr val="0000FF"/>
              </a:solidFill>
              <a:latin typeface="微软雅黑" panose="020B0503020204020204" pitchFamily="34" charset="-122"/>
              <a:ea typeface="微软雅黑" panose="020B0503020204020204" pitchFamily="34" charset="-122"/>
            </a:endParaRPr>
          </a:p>
        </p:txBody>
      </p:sp>
      <p:sp>
        <p:nvSpPr>
          <p:cNvPr id="8196" name="AutoShape 28"/>
          <p:cNvSpPr>
            <a:spLocks noChangeArrowheads="1"/>
          </p:cNvSpPr>
          <p:nvPr/>
        </p:nvSpPr>
        <p:spPr bwMode="auto">
          <a:xfrm>
            <a:off x="1187450" y="1054100"/>
            <a:ext cx="288925" cy="4751388"/>
          </a:xfrm>
          <a:prstGeom prst="downArrow">
            <a:avLst>
              <a:gd name="adj1" fmla="val 50000"/>
              <a:gd name="adj2" fmla="val 411126"/>
            </a:avLst>
          </a:prstGeom>
          <a:solidFill>
            <a:schemeClr val="tx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8197" name="Rectangle 29"/>
          <p:cNvSpPr>
            <a:spLocks noChangeArrowheads="1"/>
          </p:cNvSpPr>
          <p:nvPr/>
        </p:nvSpPr>
        <p:spPr bwMode="auto">
          <a:xfrm>
            <a:off x="466725" y="523875"/>
            <a:ext cx="2665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en-US" altLang="zh-CN" sz="2400" dirty="0">
                <a:solidFill>
                  <a:schemeClr val="hlink"/>
                </a:solidFill>
                <a:latin typeface="微软雅黑" panose="020B0503020204020204" pitchFamily="34" charset="-122"/>
                <a:ea typeface="微软雅黑" panose="020B0503020204020204" pitchFamily="34" charset="-122"/>
              </a:rPr>
              <a:t>Parent</a:t>
            </a:r>
            <a:r>
              <a:rPr lang="zh-CN" altLang="en-US" sz="2400" dirty="0">
                <a:solidFill>
                  <a:schemeClr val="hlink"/>
                </a:solidFill>
                <a:latin typeface="微软雅黑" panose="020B0503020204020204" pitchFamily="34" charset="-122"/>
                <a:ea typeface="微软雅黑" panose="020B0503020204020204" pitchFamily="34" charset="-122"/>
              </a:rPr>
              <a:t>（父）</a:t>
            </a:r>
          </a:p>
        </p:txBody>
      </p:sp>
      <p:sp>
        <p:nvSpPr>
          <p:cNvPr id="8198" name="Rectangle 30"/>
          <p:cNvSpPr>
            <a:spLocks noChangeArrowheads="1"/>
          </p:cNvSpPr>
          <p:nvPr/>
        </p:nvSpPr>
        <p:spPr bwMode="auto">
          <a:xfrm>
            <a:off x="468313" y="5794375"/>
            <a:ext cx="26654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en-US" altLang="zh-CN" sz="2400" dirty="0">
                <a:solidFill>
                  <a:schemeClr val="hlink"/>
                </a:solidFill>
                <a:latin typeface="微软雅黑" panose="020B0503020204020204" pitchFamily="34" charset="-122"/>
                <a:ea typeface="微软雅黑" panose="020B0503020204020204" pitchFamily="34" charset="-122"/>
              </a:rPr>
              <a:t>Children</a:t>
            </a:r>
            <a:r>
              <a:rPr lang="zh-CN" altLang="en-US" sz="2400" dirty="0">
                <a:solidFill>
                  <a:schemeClr val="hlink"/>
                </a:solidFill>
                <a:latin typeface="微软雅黑" panose="020B0503020204020204" pitchFamily="34" charset="-122"/>
                <a:ea typeface="微软雅黑" panose="020B0503020204020204" pitchFamily="34" charset="-122"/>
              </a:rPr>
              <a:t>（子）</a:t>
            </a:r>
          </a:p>
        </p:txBody>
      </p:sp>
      <p:pic>
        <p:nvPicPr>
          <p:cNvPr id="8199" name="Picture 31" descr="5-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150" y="1268413"/>
            <a:ext cx="6980238"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F8DB86A7-E7D4-4F4C-A362-6A5BD5906045}"/>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8D6EF5DB-3CA2-4D05-B9A2-5F504829D7AE}" type="datetime1">
              <a:rPr lang="zh-CN" altLang="en-US" smtClean="0"/>
              <a:t>2022/11/23</a:t>
            </a:fld>
            <a:endParaRPr lang="en-US" altLang="zh-CN"/>
          </a:p>
        </p:txBody>
      </p:sp>
      <p:sp>
        <p:nvSpPr>
          <p:cNvPr id="9219" name="Rectangle 2"/>
          <p:cNvSpPr>
            <a:spLocks noChangeArrowheads="1"/>
          </p:cNvSpPr>
          <p:nvPr/>
        </p:nvSpPr>
        <p:spPr bwMode="auto">
          <a:xfrm>
            <a:off x="395288" y="476250"/>
            <a:ext cx="66071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zh-CN" altLang="en-US" sz="2800" b="1" dirty="0">
                <a:solidFill>
                  <a:schemeClr val="bg2"/>
                </a:solidFill>
                <a:latin typeface="微软雅黑" panose="020B0503020204020204" pitchFamily="34" charset="-122"/>
                <a:ea typeface="微软雅黑" panose="020B0503020204020204" pitchFamily="34" charset="-122"/>
              </a:rPr>
              <a:t>二、</a:t>
            </a:r>
            <a:r>
              <a:rPr kumimoji="0" lang="zh-CN" altLang="en-US" sz="2800" b="1" dirty="0">
                <a:solidFill>
                  <a:schemeClr val="bg2"/>
                </a:solidFill>
                <a:latin typeface="微软雅黑" panose="020B0503020204020204" pitchFamily="34" charset="-122"/>
                <a:ea typeface="微软雅黑" panose="020B0503020204020204" pitchFamily="34" charset="-122"/>
              </a:rPr>
              <a:t>获取图形对象属性名称和属性值</a:t>
            </a:r>
          </a:p>
        </p:txBody>
      </p:sp>
      <p:sp>
        <p:nvSpPr>
          <p:cNvPr id="9220" name="Rectangle 3"/>
          <p:cNvSpPr>
            <a:spLocks noChangeArrowheads="1"/>
          </p:cNvSpPr>
          <p:nvPr/>
        </p:nvSpPr>
        <p:spPr bwMode="auto">
          <a:xfrm>
            <a:off x="468313" y="1268413"/>
            <a:ext cx="8280400"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zh-CN" sz="2400" dirty="0">
                <a:solidFill>
                  <a:schemeClr val="bg2"/>
                </a:solidFill>
                <a:latin typeface="微软雅黑" panose="020B0503020204020204" pitchFamily="34" charset="-122"/>
                <a:ea typeface="微软雅黑" panose="020B0503020204020204" pitchFamily="34" charset="-122"/>
              </a:rPr>
              <a:t>&gt;&gt; h = line([0 1],[0 1])</a:t>
            </a:r>
          </a:p>
          <a:p>
            <a:pPr algn="l">
              <a:lnSpc>
                <a:spcPct val="150000"/>
              </a:lnSpc>
              <a:spcBef>
                <a:spcPct val="0"/>
              </a:spcBef>
            </a:pPr>
            <a:r>
              <a:rPr lang="en-US" altLang="zh-CN" sz="2400" dirty="0">
                <a:solidFill>
                  <a:schemeClr val="bg2"/>
                </a:solidFill>
                <a:latin typeface="微软雅黑" panose="020B0503020204020204" pitchFamily="34" charset="-122"/>
                <a:ea typeface="微软雅黑" panose="020B0503020204020204" pitchFamily="34" charset="-122"/>
              </a:rPr>
              <a:t>&gt;&gt; get(h)</a:t>
            </a:r>
            <a:endParaRPr lang="en-US" altLang="en-US" sz="2400" dirty="0">
              <a:solidFill>
                <a:schemeClr val="bg2"/>
              </a:solidFill>
              <a:latin typeface="微软雅黑" panose="020B0503020204020204" pitchFamily="34" charset="-122"/>
              <a:ea typeface="微软雅黑" panose="020B0503020204020204" pitchFamily="34" charset="-122"/>
            </a:endParaRPr>
          </a:p>
        </p:txBody>
      </p:sp>
      <p:sp>
        <p:nvSpPr>
          <p:cNvPr id="3" name="页脚占位符 2">
            <a:extLst>
              <a:ext uri="{FF2B5EF4-FFF2-40B4-BE49-F238E27FC236}">
                <a16:creationId xmlns:a16="http://schemas.microsoft.com/office/drawing/2014/main" id="{FE6E3005-F219-4CB1-A4E4-8DACB331417B}"/>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7C87897B-FA16-443F-9F5B-8EF747626C7A}" type="datetime1">
              <a:rPr lang="zh-CN" altLang="en-US" smtClean="0"/>
              <a:t>2022/11/23</a:t>
            </a:fld>
            <a:endParaRPr lang="en-US" altLang="zh-CN"/>
          </a:p>
        </p:txBody>
      </p:sp>
      <p:sp>
        <p:nvSpPr>
          <p:cNvPr id="10243" name="Rectangle 2"/>
          <p:cNvSpPr>
            <a:spLocks noChangeArrowheads="1"/>
          </p:cNvSpPr>
          <p:nvPr/>
        </p:nvSpPr>
        <p:spPr bwMode="auto">
          <a:xfrm>
            <a:off x="395288" y="476250"/>
            <a:ext cx="66071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zh-CN" altLang="en-US" sz="2800" b="1" dirty="0">
                <a:solidFill>
                  <a:schemeClr val="bg2"/>
                </a:solidFill>
                <a:latin typeface="微软雅黑" panose="020B0503020204020204" pitchFamily="34" charset="-122"/>
                <a:ea typeface="微软雅黑" panose="020B0503020204020204" pitchFamily="34" charset="-122"/>
              </a:rPr>
              <a:t>三、设置</a:t>
            </a:r>
            <a:r>
              <a:rPr kumimoji="0" lang="zh-CN" altLang="en-US" sz="2800" b="1" dirty="0">
                <a:solidFill>
                  <a:schemeClr val="bg2"/>
                </a:solidFill>
                <a:latin typeface="微软雅黑" panose="020B0503020204020204" pitchFamily="34" charset="-122"/>
                <a:ea typeface="微软雅黑" panose="020B0503020204020204" pitchFamily="34" charset="-122"/>
              </a:rPr>
              <a:t>图形对象属性值</a:t>
            </a:r>
          </a:p>
        </p:txBody>
      </p:sp>
      <p:sp>
        <p:nvSpPr>
          <p:cNvPr id="10244" name="Rectangle 3"/>
          <p:cNvSpPr>
            <a:spLocks noChangeArrowheads="1"/>
          </p:cNvSpPr>
          <p:nvPr/>
        </p:nvSpPr>
        <p:spPr bwMode="auto">
          <a:xfrm>
            <a:off x="323528" y="981075"/>
            <a:ext cx="8280400"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&gt;&gt; subplot(1, 2, 1);</a:t>
            </a:r>
            <a:r>
              <a:rPr lang="zh-CN" altLang="en-US" sz="2400" dirty="0">
                <a:latin typeface="微软雅黑" panose="020B0503020204020204" pitchFamily="34" charset="-122"/>
                <a:ea typeface="微软雅黑" panose="020B0503020204020204" pitchFamily="34" charset="-122"/>
              </a:rPr>
              <a:t> </a:t>
            </a: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&gt;&gt; h1 = line([0 1],[0 1]) ;   </a:t>
            </a: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&gt;&gt; text(0, 0.5, '</a:t>
            </a:r>
            <a:r>
              <a:rPr lang="zh-CN" altLang="en-US" sz="2400" dirty="0">
                <a:latin typeface="微软雅黑" panose="020B0503020204020204" pitchFamily="34" charset="-122"/>
                <a:ea typeface="微软雅黑" panose="020B0503020204020204" pitchFamily="34" charset="-122"/>
              </a:rPr>
              <a:t>未改变线宽</a:t>
            </a:r>
            <a:r>
              <a:rPr lang="en-US" altLang="zh-CN" sz="2400" dirty="0">
                <a:latin typeface="微软雅黑" panose="020B0503020204020204" pitchFamily="34" charset="-122"/>
                <a:ea typeface="微软雅黑" panose="020B0503020204020204" pitchFamily="34" charset="-122"/>
              </a:rPr>
              <a:t>') ; </a:t>
            </a:r>
            <a:endParaRPr lang="zh-CN" altLang="en-US" sz="2400" dirty="0">
              <a:solidFill>
                <a:srgbClr val="33CC33"/>
              </a:solidFill>
              <a:latin typeface="微软雅黑" panose="020B0503020204020204" pitchFamily="34" charset="-122"/>
              <a:ea typeface="微软雅黑" panose="020B0503020204020204" pitchFamily="34" charset="-122"/>
            </a:endParaRP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&gt;&gt; subplot(1, 2, 2); </a:t>
            </a:r>
            <a:endParaRPr lang="zh-CN" altLang="en-US" sz="2400" dirty="0">
              <a:solidFill>
                <a:srgbClr val="33CC33"/>
              </a:solidFill>
              <a:latin typeface="微软雅黑" panose="020B0503020204020204" pitchFamily="34" charset="-122"/>
              <a:ea typeface="微软雅黑" panose="020B0503020204020204" pitchFamily="34" charset="-122"/>
            </a:endParaRP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&gt;&gt; h2 = line([0 1],[0 1]) ;   </a:t>
            </a: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&gt;&gt; set(h2, '</a:t>
            </a:r>
            <a:r>
              <a:rPr lang="en-US" altLang="zh-CN" sz="2400" dirty="0" err="1">
                <a:latin typeface="微软雅黑" panose="020B0503020204020204" pitchFamily="34" charset="-122"/>
                <a:ea typeface="微软雅黑" panose="020B0503020204020204" pitchFamily="34" charset="-122"/>
              </a:rPr>
              <a:t>LineWidth</a:t>
            </a:r>
            <a:r>
              <a:rPr lang="en-US" altLang="zh-CN" sz="2400" dirty="0">
                <a:latin typeface="微软雅黑" panose="020B0503020204020204" pitchFamily="34" charset="-122"/>
                <a:ea typeface="微软雅黑" panose="020B0503020204020204" pitchFamily="34" charset="-122"/>
              </a:rPr>
              <a:t>', 3) </a:t>
            </a:r>
            <a:endParaRPr lang="en-US" altLang="zh-CN" sz="2400" dirty="0">
              <a:solidFill>
                <a:srgbClr val="33CC33"/>
              </a:solidFill>
              <a:latin typeface="微软雅黑" panose="020B0503020204020204" pitchFamily="34" charset="-122"/>
              <a:ea typeface="微软雅黑" panose="020B0503020204020204" pitchFamily="34" charset="-122"/>
            </a:endParaRP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&gt;&gt; text(0, 0.5, '</a:t>
            </a:r>
            <a:r>
              <a:rPr lang="zh-CN" altLang="en-US" sz="2400" dirty="0">
                <a:latin typeface="微软雅黑" panose="020B0503020204020204" pitchFamily="34" charset="-122"/>
                <a:ea typeface="微软雅黑" panose="020B0503020204020204" pitchFamily="34" charset="-122"/>
              </a:rPr>
              <a:t>已改变线宽</a:t>
            </a:r>
            <a:r>
              <a:rPr lang="en-US" altLang="zh-CN" sz="2400" dirty="0">
                <a:latin typeface="微软雅黑" panose="020B0503020204020204" pitchFamily="34" charset="-122"/>
                <a:ea typeface="微软雅黑" panose="020B0503020204020204" pitchFamily="34" charset="-122"/>
              </a:rPr>
              <a:t>') ; </a:t>
            </a:r>
            <a:endParaRPr lang="zh-CN" altLang="en-US" sz="2400" dirty="0">
              <a:solidFill>
                <a:srgbClr val="33CC33"/>
              </a:solidFill>
              <a:latin typeface="微软雅黑" panose="020B0503020204020204" pitchFamily="34" charset="-122"/>
              <a:ea typeface="微软雅黑" panose="020B0503020204020204" pitchFamily="34" charset="-122"/>
            </a:endParaRPr>
          </a:p>
        </p:txBody>
      </p:sp>
      <p:pic>
        <p:nvPicPr>
          <p:cNvPr id="1146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207" r="7304"/>
          <a:stretch/>
        </p:blipFill>
        <p:spPr bwMode="auto">
          <a:xfrm>
            <a:off x="4476508" y="1628800"/>
            <a:ext cx="4559988"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页脚占位符 2">
            <a:extLst>
              <a:ext uri="{FF2B5EF4-FFF2-40B4-BE49-F238E27FC236}">
                <a16:creationId xmlns:a16="http://schemas.microsoft.com/office/drawing/2014/main" id="{3654B306-3C7A-4AF1-BBCD-4E9B0AD977CE}"/>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AA038D42-2202-4C50-87E6-833E018B74A2}" type="datetime1">
              <a:rPr lang="zh-CN" altLang="en-US" smtClean="0"/>
              <a:t>2022/11/23</a:t>
            </a:fld>
            <a:endParaRPr lang="en-US" altLang="zh-CN"/>
          </a:p>
        </p:txBody>
      </p:sp>
      <p:sp>
        <p:nvSpPr>
          <p:cNvPr id="5" name="Text Box 2"/>
          <p:cNvSpPr txBox="1">
            <a:spLocks noChangeArrowheads="1"/>
          </p:cNvSpPr>
          <p:nvPr/>
        </p:nvSpPr>
        <p:spPr bwMode="auto">
          <a:xfrm>
            <a:off x="539750" y="495077"/>
            <a:ext cx="8353425" cy="701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r>
              <a:rPr lang="zh-CN" altLang="en-US" b="1" dirty="0">
                <a:latin typeface="微软雅黑" panose="020B0503020204020204" pitchFamily="34" charset="-122"/>
                <a:ea typeface="微软雅黑" panose="020B0503020204020204" pitchFamily="34" charset="-122"/>
              </a:rPr>
              <a:t>第三节  常用绘图函数及其应用</a:t>
            </a:r>
          </a:p>
        </p:txBody>
      </p:sp>
      <p:sp>
        <p:nvSpPr>
          <p:cNvPr id="79" name="Rectangle 2">
            <a:extLst>
              <a:ext uri="{FF2B5EF4-FFF2-40B4-BE49-F238E27FC236}">
                <a16:creationId xmlns:a16="http://schemas.microsoft.com/office/drawing/2014/main" id="{96DF726D-DFF2-49AF-BC98-EEEC4B7DB375}"/>
              </a:ext>
            </a:extLst>
          </p:cNvPr>
          <p:cNvSpPr>
            <a:spLocks noChangeArrowheads="1"/>
          </p:cNvSpPr>
          <p:nvPr/>
        </p:nvSpPr>
        <p:spPr bwMode="auto">
          <a:xfrm>
            <a:off x="323528" y="1368954"/>
            <a:ext cx="637565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spAutoFit/>
          </a:bodyPr>
          <a:lstStyle/>
          <a:p>
            <a:pPr algn="l"/>
            <a:r>
              <a:rPr lang="zh-CN" altLang="en-US" sz="2400" dirty="0">
                <a:latin typeface="微软雅黑" panose="020B0503020204020204" pitchFamily="34" charset="-122"/>
                <a:ea typeface="微软雅黑" panose="020B0503020204020204" pitchFamily="34" charset="-122"/>
              </a:rPr>
              <a:t>一、线图与散点图</a:t>
            </a:r>
          </a:p>
        </p:txBody>
      </p:sp>
      <p:graphicFrame>
        <p:nvGraphicFramePr>
          <p:cNvPr id="3" name="表格 2">
            <a:extLst>
              <a:ext uri="{FF2B5EF4-FFF2-40B4-BE49-F238E27FC236}">
                <a16:creationId xmlns:a16="http://schemas.microsoft.com/office/drawing/2014/main" id="{1B74358C-2B1C-4E8A-9B16-96FE1088BAA1}"/>
              </a:ext>
            </a:extLst>
          </p:cNvPr>
          <p:cNvGraphicFramePr>
            <a:graphicFrameLocks noGrp="1"/>
          </p:cNvGraphicFramePr>
          <p:nvPr>
            <p:extLst>
              <p:ext uri="{D42A27DB-BD31-4B8C-83A1-F6EECF244321}">
                <p14:modId xmlns:p14="http://schemas.microsoft.com/office/powerpoint/2010/main" val="3621581373"/>
              </p:ext>
            </p:extLst>
          </p:nvPr>
        </p:nvGraphicFramePr>
        <p:xfrm>
          <a:off x="820622" y="1981199"/>
          <a:ext cx="7783827" cy="4381720"/>
        </p:xfrm>
        <a:graphic>
          <a:graphicData uri="http://schemas.openxmlformats.org/drawingml/2006/table">
            <a:tbl>
              <a:tblPr firstRow="1" firstCol="1" bandRow="1"/>
              <a:tblGrid>
                <a:gridCol w="1447122">
                  <a:extLst>
                    <a:ext uri="{9D8B030D-6E8A-4147-A177-3AD203B41FA5}">
                      <a16:colId xmlns:a16="http://schemas.microsoft.com/office/drawing/2014/main" val="148401751"/>
                    </a:ext>
                  </a:extLst>
                </a:gridCol>
                <a:gridCol w="2444373">
                  <a:extLst>
                    <a:ext uri="{9D8B030D-6E8A-4147-A177-3AD203B41FA5}">
                      <a16:colId xmlns:a16="http://schemas.microsoft.com/office/drawing/2014/main" val="376318152"/>
                    </a:ext>
                  </a:extLst>
                </a:gridCol>
                <a:gridCol w="1372051">
                  <a:extLst>
                    <a:ext uri="{9D8B030D-6E8A-4147-A177-3AD203B41FA5}">
                      <a16:colId xmlns:a16="http://schemas.microsoft.com/office/drawing/2014/main" val="1028961461"/>
                    </a:ext>
                  </a:extLst>
                </a:gridCol>
                <a:gridCol w="2520281">
                  <a:extLst>
                    <a:ext uri="{9D8B030D-6E8A-4147-A177-3AD203B41FA5}">
                      <a16:colId xmlns:a16="http://schemas.microsoft.com/office/drawing/2014/main" val="179479153"/>
                    </a:ext>
                  </a:extLst>
                </a:gridCol>
              </a:tblGrid>
              <a:tr h="547715">
                <a:tc>
                  <a:txBody>
                    <a:bodyPr/>
                    <a:lstStyle/>
                    <a:p>
                      <a:pPr indent="0" algn="just">
                        <a:lnSpc>
                          <a:spcPts val="1560"/>
                        </a:lnSpc>
                      </a:pPr>
                      <a:r>
                        <a:rPr lang="zh-CN" sz="2000" dirty="0">
                          <a:effectLst/>
                          <a:latin typeface="Times New Roman" panose="02020603050405020304" pitchFamily="18" charset="0"/>
                          <a:ea typeface="宋体" panose="02010600030101010101" pitchFamily="2" charset="-122"/>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dirty="0">
                          <a:effectLst/>
                          <a:latin typeface="Times New Roman" panose="02020603050405020304" pitchFamily="18" charset="0"/>
                          <a:ea typeface="宋体" panose="02010600030101010101" pitchFamily="2" charset="-122"/>
                        </a:rPr>
                        <a:t>说明</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函数名</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说明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0777664"/>
                  </a:ext>
                </a:extLst>
              </a:tr>
              <a:tr h="547715">
                <a:tc>
                  <a:txBody>
                    <a:bodyPr/>
                    <a:lstStyle/>
                    <a:p>
                      <a:pPr indent="0" algn="just">
                        <a:lnSpc>
                          <a:spcPts val="1560"/>
                        </a:lnSpc>
                      </a:pPr>
                      <a:r>
                        <a:rPr lang="en-US" sz="2000" dirty="0">
                          <a:effectLst/>
                          <a:latin typeface="Times New Roman" panose="02020603050405020304" pitchFamily="18" charset="0"/>
                          <a:ea typeface="宋体" panose="02010600030101010101" pitchFamily="2" charset="-122"/>
                        </a:rPr>
                        <a:t>plot</a:t>
                      </a:r>
                      <a:endParaRPr lang="zh-CN" sz="20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dirty="0">
                          <a:effectLst/>
                          <a:latin typeface="Times New Roman" panose="02020603050405020304" pitchFamily="18" charset="0"/>
                          <a:ea typeface="宋体" panose="02010600030101010101" pitchFamily="2" charset="-122"/>
                        </a:rPr>
                        <a:t>二维线图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errorbar</a:t>
                      </a:r>
                      <a:endParaRPr lang="zh-CN" sz="20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带有误差棒的线图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180958"/>
                  </a:ext>
                </a:extLst>
              </a:tr>
              <a:tr h="54771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plot3</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dirty="0">
                          <a:effectLst/>
                          <a:latin typeface="Times New Roman" panose="02020603050405020304" pitchFamily="18" charset="0"/>
                          <a:ea typeface="宋体" panose="02010600030101010101" pitchFamily="2" charset="-122"/>
                        </a:rPr>
                        <a:t>三维线图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stairs</a:t>
                      </a:r>
                      <a:endParaRPr lang="zh-CN" sz="20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阶梯图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4073099"/>
                  </a:ext>
                </a:extLst>
              </a:tr>
              <a:tr h="54771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loglog</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对数坐标图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dirty="0" err="1">
                          <a:effectLst/>
                          <a:latin typeface="Times New Roman" panose="02020603050405020304" pitchFamily="18" charset="0"/>
                          <a:ea typeface="宋体" panose="02010600030101010101" pitchFamily="2" charset="-122"/>
                        </a:rPr>
                        <a:t>stackedplot</a:t>
                      </a:r>
                      <a:endParaRPr lang="zh-CN" sz="2000" dirty="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多变量堆叠图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806503"/>
                  </a:ext>
                </a:extLst>
              </a:tr>
              <a:tr h="54771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semilogx</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X</a:t>
                      </a:r>
                      <a:r>
                        <a:rPr lang="zh-CN" sz="2000">
                          <a:effectLst/>
                          <a:latin typeface="Times New Roman" panose="02020603050405020304" pitchFamily="18" charset="0"/>
                          <a:ea typeface="宋体" panose="02010600030101010101" pitchFamily="2" charset="-122"/>
                        </a:rPr>
                        <a:t>轴半对数坐标图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dirty="0">
                          <a:effectLst/>
                          <a:latin typeface="Times New Roman" panose="02020603050405020304" pitchFamily="18" charset="0"/>
                          <a:ea typeface="宋体" panose="02010600030101010101" pitchFamily="2" charset="-122"/>
                        </a:rPr>
                        <a:t>scatter</a:t>
                      </a:r>
                      <a:endParaRPr lang="zh-CN" sz="2000" dirty="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dirty="0">
                          <a:effectLst/>
                          <a:latin typeface="Times New Roman" panose="02020603050405020304" pitchFamily="18" charset="0"/>
                          <a:ea typeface="宋体" panose="02010600030101010101" pitchFamily="2" charset="-122"/>
                        </a:rPr>
                        <a:t>二维散点图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2408045"/>
                  </a:ext>
                </a:extLst>
              </a:tr>
              <a:tr h="54771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semilogy</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Y</a:t>
                      </a:r>
                      <a:r>
                        <a:rPr lang="zh-CN" sz="2000">
                          <a:effectLst/>
                          <a:latin typeface="Times New Roman" panose="02020603050405020304" pitchFamily="18" charset="0"/>
                          <a:ea typeface="宋体" panose="02010600030101010101" pitchFamily="2" charset="-122"/>
                        </a:rPr>
                        <a:t>轴半对数坐标图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scatter3</a:t>
                      </a:r>
                      <a:endParaRPr lang="zh-CN" sz="20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dirty="0">
                          <a:effectLst/>
                          <a:latin typeface="Times New Roman" panose="02020603050405020304" pitchFamily="18" charset="0"/>
                          <a:ea typeface="宋体" panose="02010600030101010101" pitchFamily="2" charset="-122"/>
                        </a:rPr>
                        <a:t>三维散点图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6432060"/>
                  </a:ext>
                </a:extLst>
              </a:tr>
              <a:tr h="54771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polarplot</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极坐标图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gscatter</a:t>
                      </a:r>
                      <a:endParaRPr lang="zh-CN" sz="20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dirty="0">
                          <a:effectLst/>
                          <a:latin typeface="Times New Roman" panose="02020603050405020304" pitchFamily="18" charset="0"/>
                          <a:ea typeface="宋体" panose="02010600030101010101" pitchFamily="2" charset="-122"/>
                        </a:rPr>
                        <a:t>分组散点图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825239"/>
                  </a:ext>
                </a:extLst>
              </a:tr>
              <a:tr h="54771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polarscatter</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极坐标中的散点图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gplotmatrix</a:t>
                      </a:r>
                      <a:endParaRPr lang="zh-CN" sz="20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dirty="0">
                          <a:effectLst/>
                          <a:latin typeface="Times New Roman" panose="02020603050405020304" pitchFamily="18" charset="0"/>
                          <a:ea typeface="宋体" panose="02010600030101010101" pitchFamily="2" charset="-122"/>
                        </a:rPr>
                        <a:t>分组散点图矩阵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307142"/>
                  </a:ext>
                </a:extLst>
              </a:tr>
            </a:tbl>
          </a:graphicData>
        </a:graphic>
      </p:graphicFrame>
      <p:sp>
        <p:nvSpPr>
          <p:cNvPr id="6" name="页脚占位符 5">
            <a:extLst>
              <a:ext uri="{FF2B5EF4-FFF2-40B4-BE49-F238E27FC236}">
                <a16:creationId xmlns:a16="http://schemas.microsoft.com/office/drawing/2014/main" id="{D678221A-7329-4C99-B9AE-1CF46C19EBC3}"/>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quarter" idx="10"/>
          </p:nvPr>
        </p:nvSpPr>
        <p:spPr/>
        <p:txBody>
          <a:bodyPr/>
          <a:lstStyle/>
          <a:p>
            <a:pPr>
              <a:defRPr/>
            </a:pPr>
            <a:fld id="{14899735-8801-490B-B3AA-948CFD8EA3E0}" type="datetime1">
              <a:rPr lang="zh-CN" altLang="en-US" smtClean="0"/>
              <a:t>2022/11/23</a:t>
            </a:fld>
            <a:endParaRPr lang="en-US" altLang="zh-CN"/>
          </a:p>
        </p:txBody>
      </p:sp>
      <p:sp>
        <p:nvSpPr>
          <p:cNvPr id="13315" name="Rectangle 3"/>
          <p:cNvSpPr>
            <a:spLocks noChangeArrowheads="1"/>
          </p:cNvSpPr>
          <p:nvPr/>
        </p:nvSpPr>
        <p:spPr bwMode="auto">
          <a:xfrm>
            <a:off x="539750" y="334397"/>
            <a:ext cx="81359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1.  plot</a:t>
            </a:r>
            <a:r>
              <a:rPr lang="zh-CN" altLang="en-US" sz="2400" dirty="0">
                <a:solidFill>
                  <a:schemeClr val="hlink"/>
                </a:solidFill>
                <a:latin typeface="微软雅黑" panose="020B0503020204020204" pitchFamily="34" charset="-122"/>
                <a:ea typeface="微软雅黑" panose="020B0503020204020204" pitchFamily="34" charset="-122"/>
              </a:rPr>
              <a:t>函数</a:t>
            </a:r>
          </a:p>
        </p:txBody>
      </p:sp>
      <p:sp>
        <p:nvSpPr>
          <p:cNvPr id="13316" name="Rectangle 4"/>
          <p:cNvSpPr>
            <a:spLocks noChangeArrowheads="1"/>
          </p:cNvSpPr>
          <p:nvPr/>
        </p:nvSpPr>
        <p:spPr bwMode="auto">
          <a:xfrm>
            <a:off x="914400" y="1628775"/>
            <a:ext cx="734377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plot(Y)</a:t>
            </a:r>
            <a:endParaRPr lang="en-US" altLang="zh-CN" sz="2400" dirty="0">
              <a:latin typeface="微软雅黑" panose="020B0503020204020204" pitchFamily="34" charset="-122"/>
              <a:ea typeface="微软雅黑" panose="020B0503020204020204" pitchFamily="34" charset="-122"/>
            </a:endParaRP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plot(X,Y)</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plot(X1,Y1, X</a:t>
            </a:r>
            <a:r>
              <a:rPr lang="en-US" altLang="zh-CN" sz="2400" dirty="0">
                <a:latin typeface="微软雅黑" panose="020B0503020204020204" pitchFamily="34" charset="-122"/>
                <a:ea typeface="微软雅黑" panose="020B0503020204020204" pitchFamily="34" charset="-122"/>
              </a:rPr>
              <a:t>2</a:t>
            </a:r>
            <a:r>
              <a:rPr lang="en-US" altLang="en-US" sz="2400" dirty="0">
                <a:latin typeface="微软雅黑" panose="020B0503020204020204" pitchFamily="34" charset="-122"/>
                <a:ea typeface="微软雅黑" panose="020B0503020204020204" pitchFamily="34" charset="-122"/>
              </a:rPr>
              <a:t>,Y</a:t>
            </a:r>
            <a:r>
              <a:rPr lang="en-US" altLang="zh-CN" sz="2400" dirty="0">
                <a:latin typeface="微软雅黑" panose="020B0503020204020204" pitchFamily="34" charset="-122"/>
                <a:ea typeface="微软雅黑" panose="020B0503020204020204" pitchFamily="34" charset="-122"/>
              </a:rPr>
              <a:t>2</a:t>
            </a:r>
            <a:r>
              <a:rPr lang="en-US" altLang="en-US" sz="2400" dirty="0">
                <a:latin typeface="微软雅黑" panose="020B0503020204020204" pitchFamily="34" charset="-122"/>
                <a:ea typeface="微软雅黑" panose="020B0503020204020204" pitchFamily="34" charset="-122"/>
              </a:rPr>
              <a:t>,...)</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plot(X1,Y1,LineSpec,...)</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plot(...,'</a:t>
            </a:r>
            <a:r>
              <a:rPr lang="en-US" altLang="en-US" sz="2400" dirty="0" err="1">
                <a:latin typeface="微软雅黑" panose="020B0503020204020204" pitchFamily="34" charset="-122"/>
                <a:ea typeface="微软雅黑" panose="020B0503020204020204" pitchFamily="34" charset="-122"/>
              </a:rPr>
              <a:t>PropertyName</a:t>
            </a:r>
            <a:r>
              <a:rPr lang="en-US" altLang="en-US" sz="2400" dirty="0">
                <a:latin typeface="微软雅黑" panose="020B0503020204020204" pitchFamily="34" charset="-122"/>
                <a:ea typeface="微软雅黑" panose="020B0503020204020204" pitchFamily="34" charset="-122"/>
              </a:rPr>
              <a:t>',</a:t>
            </a:r>
            <a:r>
              <a:rPr lang="en-US" altLang="en-US" sz="2400" dirty="0" err="1">
                <a:latin typeface="微软雅黑" panose="020B0503020204020204" pitchFamily="34" charset="-122"/>
                <a:ea typeface="微软雅黑" panose="020B0503020204020204" pitchFamily="34" charset="-122"/>
              </a:rPr>
              <a:t>PropertyValue</a:t>
            </a:r>
            <a:r>
              <a:rPr lang="en-US" altLang="en-US" sz="2400" dirty="0">
                <a:latin typeface="微软雅黑" panose="020B0503020204020204" pitchFamily="34" charset="-122"/>
                <a:ea typeface="微软雅黑" panose="020B0503020204020204" pitchFamily="34" charset="-122"/>
              </a:rPr>
              <a:t>,...)</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plot(</a:t>
            </a:r>
            <a:r>
              <a:rPr lang="en-US" altLang="en-US" sz="2400" dirty="0" err="1">
                <a:latin typeface="微软雅黑" panose="020B0503020204020204" pitchFamily="34" charset="-122"/>
                <a:ea typeface="微软雅黑" panose="020B0503020204020204" pitchFamily="34" charset="-122"/>
              </a:rPr>
              <a:t>axes_handle</a:t>
            </a:r>
            <a:r>
              <a:rPr lang="en-US" altLang="en-US" sz="2400" dirty="0">
                <a:latin typeface="微软雅黑" panose="020B0503020204020204" pitchFamily="34" charset="-122"/>
                <a:ea typeface="微软雅黑" panose="020B0503020204020204" pitchFamily="34" charset="-122"/>
              </a:rPr>
              <a:t>,...)</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h = plot(...)</a:t>
            </a:r>
          </a:p>
          <a:p>
            <a:pPr algn="l">
              <a:lnSpc>
                <a:spcPct val="150000"/>
              </a:lnSpc>
              <a:spcBef>
                <a:spcPct val="0"/>
              </a:spcBef>
            </a:pPr>
            <a:r>
              <a:rPr lang="en-US" altLang="en-US" sz="2400" dirty="0" err="1">
                <a:latin typeface="微软雅黑" panose="020B0503020204020204" pitchFamily="34" charset="-122"/>
                <a:ea typeface="微软雅黑" panose="020B0503020204020204" pitchFamily="34" charset="-122"/>
              </a:rPr>
              <a:t>hlines</a:t>
            </a:r>
            <a:r>
              <a:rPr lang="en-US" altLang="en-US" sz="2400" dirty="0">
                <a:latin typeface="微软雅黑" panose="020B0503020204020204" pitchFamily="34" charset="-122"/>
                <a:ea typeface="微软雅黑" panose="020B0503020204020204" pitchFamily="34" charset="-122"/>
              </a:rPr>
              <a:t> = plot('v6',...)</a:t>
            </a:r>
          </a:p>
        </p:txBody>
      </p:sp>
      <p:sp>
        <p:nvSpPr>
          <p:cNvPr id="13317" name="Rectangle 6"/>
          <p:cNvSpPr>
            <a:spLocks noChangeArrowheads="1"/>
          </p:cNvSpPr>
          <p:nvPr/>
        </p:nvSpPr>
        <p:spPr bwMode="auto">
          <a:xfrm>
            <a:off x="539750" y="982469"/>
            <a:ext cx="7559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调用格式：</a:t>
            </a:r>
            <a:endParaRPr lang="en-US" altLang="en-US" sz="2400" dirty="0">
              <a:solidFill>
                <a:srgbClr val="0000FF"/>
              </a:solidFill>
              <a:latin typeface="微软雅黑" panose="020B0503020204020204" pitchFamily="34" charset="-122"/>
              <a:ea typeface="微软雅黑" panose="020B0503020204020204" pitchFamily="34" charset="-122"/>
            </a:endParaRPr>
          </a:p>
        </p:txBody>
      </p:sp>
      <p:sp>
        <p:nvSpPr>
          <p:cNvPr id="3" name="页脚占位符 2">
            <a:extLst>
              <a:ext uri="{FF2B5EF4-FFF2-40B4-BE49-F238E27FC236}">
                <a16:creationId xmlns:a16="http://schemas.microsoft.com/office/drawing/2014/main" id="{4AE54494-94BE-42D0-959F-D60827263109}"/>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ChangeArrowheads="1"/>
          </p:cNvSpPr>
          <p:nvPr/>
        </p:nvSpPr>
        <p:spPr bwMode="auto">
          <a:xfrm>
            <a:off x="1907704" y="908050"/>
            <a:ext cx="58890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zh-CN" altLang="en-US" sz="2400" dirty="0">
                <a:solidFill>
                  <a:srgbClr val="0000FF"/>
                </a:solidFill>
                <a:latin typeface="微软雅黑" panose="020B0503020204020204" pitchFamily="34" charset="-122"/>
                <a:ea typeface="微软雅黑" panose="020B0503020204020204" pitchFamily="34" charset="-122"/>
              </a:rPr>
              <a:t>表</a:t>
            </a:r>
            <a:r>
              <a:rPr lang="en-US" altLang="zh-CN" sz="2400" dirty="0">
                <a:solidFill>
                  <a:srgbClr val="0000FF"/>
                </a:solidFill>
                <a:latin typeface="微软雅黑" panose="020B0503020204020204" pitchFamily="34" charset="-122"/>
                <a:ea typeface="微软雅黑" panose="020B0503020204020204" pitchFamily="34" charset="-122"/>
              </a:rPr>
              <a:t>4.2-1  </a:t>
            </a:r>
            <a:r>
              <a:rPr lang="zh-CN" altLang="en-US" sz="2400" dirty="0">
                <a:solidFill>
                  <a:srgbClr val="0000FF"/>
                </a:solidFill>
                <a:latin typeface="微软雅黑" panose="020B0503020204020204" pitchFamily="34" charset="-122"/>
                <a:ea typeface="微软雅黑" panose="020B0503020204020204" pitchFamily="34" charset="-122"/>
              </a:rPr>
              <a:t>线型、描点类型、颜色参数表</a:t>
            </a:r>
            <a:endParaRPr lang="en-US" altLang="en-US" sz="2400" dirty="0">
              <a:solidFill>
                <a:srgbClr val="0000FF"/>
              </a:solidFill>
              <a:latin typeface="微软雅黑" panose="020B0503020204020204" pitchFamily="34" charset="-122"/>
              <a:ea typeface="微软雅黑" panose="020B0503020204020204" pitchFamily="34" charset="-122"/>
            </a:endParaRPr>
          </a:p>
        </p:txBody>
      </p:sp>
      <p:sp>
        <p:nvSpPr>
          <p:cNvPr id="17412" name="Rectangle 4"/>
          <p:cNvSpPr>
            <a:spLocks noChangeArrowheads="1"/>
          </p:cNvSpPr>
          <p:nvPr/>
        </p:nvSpPr>
        <p:spPr bwMode="auto">
          <a:xfrm>
            <a:off x="323850" y="341313"/>
            <a:ext cx="7559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线条属性的修改</a:t>
            </a:r>
            <a:endParaRPr lang="en-US" altLang="en-US" sz="2400" dirty="0">
              <a:solidFill>
                <a:srgbClr val="0000FF"/>
              </a:solidFill>
              <a:latin typeface="微软雅黑" panose="020B0503020204020204" pitchFamily="34" charset="-122"/>
              <a:ea typeface="微软雅黑" panose="020B0503020204020204" pitchFamily="34" charset="-122"/>
            </a:endParaRPr>
          </a:p>
        </p:txBody>
      </p:sp>
      <p:graphicFrame>
        <p:nvGraphicFramePr>
          <p:cNvPr id="312441" name="Group 121"/>
          <p:cNvGraphicFramePr>
            <a:graphicFrameLocks noGrp="1"/>
          </p:cNvGraphicFramePr>
          <p:nvPr/>
        </p:nvGraphicFramePr>
        <p:xfrm>
          <a:off x="392113" y="1700213"/>
          <a:ext cx="8356600" cy="4348239"/>
        </p:xfrm>
        <a:graphic>
          <a:graphicData uri="http://schemas.openxmlformats.org/drawingml/2006/table">
            <a:tbl>
              <a:tblPr/>
              <a:tblGrid>
                <a:gridCol w="795337">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1800225">
                  <a:extLst>
                    <a:ext uri="{9D8B030D-6E8A-4147-A177-3AD203B41FA5}">
                      <a16:colId xmlns:a16="http://schemas.microsoft.com/office/drawing/2014/main" val="20003"/>
                    </a:ext>
                  </a:extLst>
                </a:gridCol>
                <a:gridCol w="844550">
                  <a:extLst>
                    <a:ext uri="{9D8B030D-6E8A-4147-A177-3AD203B41FA5}">
                      <a16:colId xmlns:a16="http://schemas.microsoft.com/office/drawing/2014/main" val="20004"/>
                    </a:ext>
                  </a:extLst>
                </a:gridCol>
                <a:gridCol w="1312863">
                  <a:extLst>
                    <a:ext uri="{9D8B030D-6E8A-4147-A177-3AD203B41FA5}">
                      <a16:colId xmlns:a16="http://schemas.microsoft.com/office/drawing/2014/main" val="20005"/>
                    </a:ext>
                  </a:extLst>
                </a:gridCol>
                <a:gridCol w="863600">
                  <a:extLst>
                    <a:ext uri="{9D8B030D-6E8A-4147-A177-3AD203B41FA5}">
                      <a16:colId xmlns:a16="http://schemas.microsoft.com/office/drawing/2014/main" val="20006"/>
                    </a:ext>
                  </a:extLst>
                </a:gridCol>
                <a:gridCol w="1155700">
                  <a:extLst>
                    <a:ext uri="{9D8B030D-6E8A-4147-A177-3AD203B41FA5}">
                      <a16:colId xmlns:a16="http://schemas.microsoft.com/office/drawing/2014/main" val="20007"/>
                    </a:ext>
                  </a:extLst>
                </a:gridCol>
              </a:tblGrid>
              <a:tr h="642222">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色彩</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字符</a:t>
                      </a:r>
                    </a:p>
                  </a:txBody>
                  <a:tcPr marL="90000" marR="90000" marT="46798" marB="46798"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说明</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线型</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字符</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说明</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描点</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类型</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说明</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描点</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类型</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说明</a:t>
                      </a:r>
                    </a:p>
                  </a:txBody>
                  <a:tcPr marL="90000" marR="90000" marT="46798" marB="46798"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9347">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r</a:t>
                      </a:r>
                    </a:p>
                  </a:txBody>
                  <a:tcPr marL="90000" marR="90000" marT="46798" marB="46798"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红</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实线（默认）</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点</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&lt;</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左三角形</a:t>
                      </a:r>
                    </a:p>
                  </a:txBody>
                  <a:tcPr marL="90000" marR="90000" marT="46798" marB="46798"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9347">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g</a:t>
                      </a:r>
                    </a:p>
                  </a:txBody>
                  <a:tcPr marL="90000" marR="90000" marT="46798" marB="46798"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绿</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虚线</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o</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圆</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s</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方形</a:t>
                      </a:r>
                    </a:p>
                  </a:txBody>
                  <a:tcPr marL="90000" marR="90000" marT="46798" marB="46798"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9347">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b</a:t>
                      </a:r>
                    </a:p>
                  </a:txBody>
                  <a:tcPr marL="90000" marR="90000" marT="46798" marB="46798"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蓝</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点线</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x</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叉号</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d</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菱形</a:t>
                      </a:r>
                    </a:p>
                  </a:txBody>
                  <a:tcPr marL="90000" marR="90000" marT="46798" marB="46798"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9347">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c</a:t>
                      </a:r>
                    </a:p>
                  </a:txBody>
                  <a:tcPr marL="90000" marR="90000" marT="46798" marB="46798"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青</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点划线</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加号</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P</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五角星</a:t>
                      </a:r>
                    </a:p>
                  </a:txBody>
                  <a:tcPr marL="90000" marR="90000" marT="46798" marB="46798"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0511">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m</a:t>
                      </a:r>
                    </a:p>
                  </a:txBody>
                  <a:tcPr marL="90000" marR="90000" marT="46798" marB="46798"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品红</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endParaRP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星号</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h</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六角星</a:t>
                      </a:r>
                    </a:p>
                  </a:txBody>
                  <a:tcPr marL="90000" marR="90000" marT="46798" marB="46798"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9347">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y</a:t>
                      </a:r>
                    </a:p>
                  </a:txBody>
                  <a:tcPr marL="90000" marR="90000" marT="46798" marB="46798"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黄</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v</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下三角形</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9347">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k</a:t>
                      </a:r>
                    </a:p>
                  </a:txBody>
                  <a:tcPr marL="90000" marR="90000" marT="46798" marB="46798"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黑</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上三角形</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9347">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w</a:t>
                      </a:r>
                    </a:p>
                  </a:txBody>
                  <a:tcPr marL="90000" marR="90000" marT="46798" marB="46798"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白</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itchFamily="18" charset="0"/>
                        </a:rPr>
                        <a:t>&gt;</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右三角形</a:t>
                      </a: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8" marB="46798"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日期占位符 1">
            <a:extLst>
              <a:ext uri="{FF2B5EF4-FFF2-40B4-BE49-F238E27FC236}">
                <a16:creationId xmlns:a16="http://schemas.microsoft.com/office/drawing/2014/main" id="{99FAEBE5-69F7-4AEC-A1A4-1180D4DB444B}"/>
              </a:ext>
            </a:extLst>
          </p:cNvPr>
          <p:cNvSpPr>
            <a:spLocks noGrp="1"/>
          </p:cNvSpPr>
          <p:nvPr>
            <p:ph type="dt" sz="half" idx="10"/>
          </p:nvPr>
        </p:nvSpPr>
        <p:spPr/>
        <p:txBody>
          <a:bodyPr/>
          <a:lstStyle/>
          <a:p>
            <a:pPr>
              <a:defRPr/>
            </a:pPr>
            <a:fld id="{F6735A16-D253-4361-8B39-96580733BBF8}" type="datetime1">
              <a:rPr lang="zh-CN" altLang="en-US" smtClean="0"/>
              <a:t>2022/11/23</a:t>
            </a:fld>
            <a:endParaRPr lang="en-US" altLang="zh-CN"/>
          </a:p>
        </p:txBody>
      </p:sp>
      <p:sp>
        <p:nvSpPr>
          <p:cNvPr id="4" name="页脚占位符 3">
            <a:extLst>
              <a:ext uri="{FF2B5EF4-FFF2-40B4-BE49-F238E27FC236}">
                <a16:creationId xmlns:a16="http://schemas.microsoft.com/office/drawing/2014/main" id="{B3D5ECDF-4754-4829-A730-A145620E1193}"/>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Text Box 3"/>
          <p:cNvSpPr txBox="1">
            <a:spLocks noChangeArrowheads="1"/>
          </p:cNvSpPr>
          <p:nvPr/>
        </p:nvSpPr>
        <p:spPr bwMode="auto">
          <a:xfrm>
            <a:off x="146051" y="447055"/>
            <a:ext cx="71993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spcBef>
                <a:spcPct val="0"/>
              </a:spcBef>
            </a:pPr>
            <a:r>
              <a:rPr lang="en-US" altLang="zh-CN" sz="2400" dirty="0">
                <a:latin typeface="微软雅黑" pitchFamily="34" charset="-122"/>
                <a:ea typeface="微软雅黑" pitchFamily="34" charset="-122"/>
              </a:rPr>
              <a:t>【</a:t>
            </a:r>
            <a:r>
              <a:rPr lang="zh-CN" altLang="en-US" sz="2400" dirty="0">
                <a:solidFill>
                  <a:schemeClr val="hlink"/>
                </a:solidFill>
                <a:latin typeface="微软雅黑" pitchFamily="34" charset="-122"/>
                <a:ea typeface="微软雅黑" pitchFamily="34" charset="-122"/>
              </a:rPr>
              <a:t>例</a:t>
            </a:r>
            <a:r>
              <a:rPr lang="en-US" altLang="zh-CN" sz="2400" dirty="0">
                <a:solidFill>
                  <a:schemeClr val="hlink"/>
                </a:solidFill>
                <a:latin typeface="微软雅黑" pitchFamily="34" charset="-122"/>
                <a:ea typeface="微软雅黑" pitchFamily="34" charset="-122"/>
              </a:rPr>
              <a:t>3-1</a:t>
            </a:r>
            <a:r>
              <a:rPr lang="en-US" altLang="zh-CN" sz="2400" dirty="0">
                <a:latin typeface="微软雅黑" pitchFamily="34" charset="-122"/>
                <a:ea typeface="微软雅黑" pitchFamily="34" charset="-122"/>
              </a:rPr>
              <a:t>】</a:t>
            </a:r>
            <a:r>
              <a:rPr kumimoji="0" lang="zh-CN" altLang="en-US" sz="2400" dirty="0">
                <a:latin typeface="微软雅黑" pitchFamily="34" charset="-122"/>
                <a:ea typeface="微软雅黑" pitchFamily="34" charset="-122"/>
              </a:rPr>
              <a:t>给定横纵坐标数据，绘制线图和散点图</a:t>
            </a:r>
          </a:p>
        </p:txBody>
      </p:sp>
      <p:sp>
        <p:nvSpPr>
          <p:cNvPr id="14371" name="Rectangle 40"/>
          <p:cNvSpPr>
            <a:spLocks noChangeArrowheads="1"/>
          </p:cNvSpPr>
          <p:nvPr/>
        </p:nvSpPr>
        <p:spPr bwMode="auto">
          <a:xfrm>
            <a:off x="323528" y="2276872"/>
            <a:ext cx="8135938" cy="271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0"/>
              </a:spcBef>
            </a:pPr>
            <a:r>
              <a:rPr lang="es-ES" altLang="zh-CN" sz="2400" dirty="0">
                <a:latin typeface="微软雅黑" pitchFamily="34" charset="-122"/>
                <a:ea typeface="微软雅黑" pitchFamily="34" charset="-122"/>
              </a:rPr>
              <a:t>&gt;&gt; x = 1:9;</a:t>
            </a:r>
          </a:p>
          <a:p>
            <a:pPr algn="l">
              <a:lnSpc>
                <a:spcPct val="120000"/>
              </a:lnSpc>
              <a:spcBef>
                <a:spcPct val="0"/>
              </a:spcBef>
            </a:pPr>
            <a:r>
              <a:rPr lang="es-ES" altLang="zh-CN" sz="2400" dirty="0">
                <a:latin typeface="微软雅黑" pitchFamily="34" charset="-122"/>
                <a:ea typeface="微软雅黑" pitchFamily="34" charset="-122"/>
              </a:rPr>
              <a:t>&gt;&gt; y = [0 2.5 3 2.5 1 2.5 3 2.5 0];</a:t>
            </a:r>
          </a:p>
          <a:p>
            <a:pPr algn="l">
              <a:lnSpc>
                <a:spcPct val="120000"/>
              </a:lnSpc>
              <a:spcBef>
                <a:spcPct val="0"/>
              </a:spcBef>
            </a:pPr>
            <a:r>
              <a:rPr lang="es-ES" altLang="zh-CN" sz="2400" dirty="0">
                <a:latin typeface="微软雅黑" pitchFamily="34" charset="-122"/>
                <a:ea typeface="微软雅黑" pitchFamily="34" charset="-122"/>
              </a:rPr>
              <a:t>&gt;&gt; subplot(1,2,1)</a:t>
            </a:r>
          </a:p>
          <a:p>
            <a:pPr algn="l">
              <a:lnSpc>
                <a:spcPct val="120000"/>
              </a:lnSpc>
              <a:spcBef>
                <a:spcPct val="0"/>
              </a:spcBef>
            </a:pPr>
            <a:r>
              <a:rPr lang="es-ES" altLang="zh-CN" sz="2400" dirty="0">
                <a:latin typeface="微软雅黑" pitchFamily="34" charset="-122"/>
                <a:ea typeface="微软雅黑" pitchFamily="34" charset="-122"/>
              </a:rPr>
              <a:t>&gt;&gt; plot(x,y)</a:t>
            </a:r>
          </a:p>
          <a:p>
            <a:pPr algn="l">
              <a:lnSpc>
                <a:spcPct val="120000"/>
              </a:lnSpc>
              <a:spcBef>
                <a:spcPct val="0"/>
              </a:spcBef>
            </a:pPr>
            <a:r>
              <a:rPr lang="es-ES" altLang="zh-CN" sz="2400" dirty="0">
                <a:latin typeface="微软雅黑" pitchFamily="34" charset="-122"/>
                <a:ea typeface="微软雅黑" pitchFamily="34" charset="-122"/>
              </a:rPr>
              <a:t>&gt;&gt; subplot(1,2,2)</a:t>
            </a:r>
          </a:p>
          <a:p>
            <a:pPr algn="l">
              <a:lnSpc>
                <a:spcPct val="120000"/>
              </a:lnSpc>
              <a:spcBef>
                <a:spcPct val="0"/>
              </a:spcBef>
            </a:pPr>
            <a:r>
              <a:rPr lang="es-ES" altLang="zh-CN" sz="2400" dirty="0">
                <a:latin typeface="微软雅黑" pitchFamily="34" charset="-122"/>
                <a:ea typeface="微软雅黑" pitchFamily="34" charset="-122"/>
              </a:rPr>
              <a:t>&gt;&gt; plot(x,y,'*')</a:t>
            </a:r>
          </a:p>
        </p:txBody>
      </p:sp>
      <p:graphicFrame>
        <p:nvGraphicFramePr>
          <p:cNvPr id="3" name="表格 2"/>
          <p:cNvGraphicFramePr>
            <a:graphicFrameLocks noGrp="1"/>
          </p:cNvGraphicFramePr>
          <p:nvPr>
            <p:extLst>
              <p:ext uri="{D42A27DB-BD31-4B8C-83A1-F6EECF244321}">
                <p14:modId xmlns:p14="http://schemas.microsoft.com/office/powerpoint/2010/main" val="1893141329"/>
              </p:ext>
            </p:extLst>
          </p:nvPr>
        </p:nvGraphicFramePr>
        <p:xfrm>
          <a:off x="899592" y="1052736"/>
          <a:ext cx="7560840" cy="1008112"/>
        </p:xfrm>
        <a:graphic>
          <a:graphicData uri="http://schemas.openxmlformats.org/drawingml/2006/table">
            <a:tbl>
              <a:tblPr firstRow="1" bandRow="1">
                <a:tableStyleId>{5C22544A-7EE6-4342-B048-85BDC9FD1C3A}</a:tableStyleId>
              </a:tblPr>
              <a:tblGrid>
                <a:gridCol w="756084">
                  <a:extLst>
                    <a:ext uri="{9D8B030D-6E8A-4147-A177-3AD203B41FA5}">
                      <a16:colId xmlns:a16="http://schemas.microsoft.com/office/drawing/2014/main" val="20000"/>
                    </a:ext>
                  </a:extLst>
                </a:gridCol>
                <a:gridCol w="756084">
                  <a:extLst>
                    <a:ext uri="{9D8B030D-6E8A-4147-A177-3AD203B41FA5}">
                      <a16:colId xmlns:a16="http://schemas.microsoft.com/office/drawing/2014/main" val="20001"/>
                    </a:ext>
                  </a:extLst>
                </a:gridCol>
                <a:gridCol w="756084">
                  <a:extLst>
                    <a:ext uri="{9D8B030D-6E8A-4147-A177-3AD203B41FA5}">
                      <a16:colId xmlns:a16="http://schemas.microsoft.com/office/drawing/2014/main" val="20002"/>
                    </a:ext>
                  </a:extLst>
                </a:gridCol>
                <a:gridCol w="756084">
                  <a:extLst>
                    <a:ext uri="{9D8B030D-6E8A-4147-A177-3AD203B41FA5}">
                      <a16:colId xmlns:a16="http://schemas.microsoft.com/office/drawing/2014/main" val="20003"/>
                    </a:ext>
                  </a:extLst>
                </a:gridCol>
                <a:gridCol w="756084">
                  <a:extLst>
                    <a:ext uri="{9D8B030D-6E8A-4147-A177-3AD203B41FA5}">
                      <a16:colId xmlns:a16="http://schemas.microsoft.com/office/drawing/2014/main" val="20004"/>
                    </a:ext>
                  </a:extLst>
                </a:gridCol>
                <a:gridCol w="756084">
                  <a:extLst>
                    <a:ext uri="{9D8B030D-6E8A-4147-A177-3AD203B41FA5}">
                      <a16:colId xmlns:a16="http://schemas.microsoft.com/office/drawing/2014/main" val="20005"/>
                    </a:ext>
                  </a:extLst>
                </a:gridCol>
                <a:gridCol w="756084">
                  <a:extLst>
                    <a:ext uri="{9D8B030D-6E8A-4147-A177-3AD203B41FA5}">
                      <a16:colId xmlns:a16="http://schemas.microsoft.com/office/drawing/2014/main" val="20006"/>
                    </a:ext>
                  </a:extLst>
                </a:gridCol>
                <a:gridCol w="756084">
                  <a:extLst>
                    <a:ext uri="{9D8B030D-6E8A-4147-A177-3AD203B41FA5}">
                      <a16:colId xmlns:a16="http://schemas.microsoft.com/office/drawing/2014/main" val="20007"/>
                    </a:ext>
                  </a:extLst>
                </a:gridCol>
                <a:gridCol w="756084">
                  <a:extLst>
                    <a:ext uri="{9D8B030D-6E8A-4147-A177-3AD203B41FA5}">
                      <a16:colId xmlns:a16="http://schemas.microsoft.com/office/drawing/2014/main" val="20008"/>
                    </a:ext>
                  </a:extLst>
                </a:gridCol>
                <a:gridCol w="756084">
                  <a:extLst>
                    <a:ext uri="{9D8B030D-6E8A-4147-A177-3AD203B41FA5}">
                      <a16:colId xmlns:a16="http://schemas.microsoft.com/office/drawing/2014/main" val="20009"/>
                    </a:ext>
                  </a:extLst>
                </a:gridCol>
              </a:tblGrid>
              <a:tr h="396225">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x</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1</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2</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3</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4</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5</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6</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7</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8</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9</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20432">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y</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0</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2.5</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3</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2.5</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1</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2.5</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3</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2.5</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ysClr val="windowText" lastClr="000000"/>
                          </a:solidFill>
                          <a:latin typeface="微软雅黑" panose="020B0503020204020204" pitchFamily="34" charset="-122"/>
                          <a:ea typeface="微软雅黑" panose="020B0503020204020204" pitchFamily="34" charset="-122"/>
                        </a:rPr>
                        <a:t>0</a:t>
                      </a:r>
                      <a:endParaRPr lang="zh-CN" altLang="en-US" sz="2400" b="0" dirty="0">
                        <a:solidFill>
                          <a:sysClr val="windowText" lastClr="000000"/>
                        </a:solidFill>
                        <a:latin typeface="微软雅黑" panose="020B0503020204020204" pitchFamily="34" charset="-122"/>
                        <a:ea typeface="微软雅黑" panose="020B0503020204020204"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2" name="日期占位符 1">
            <a:extLst>
              <a:ext uri="{FF2B5EF4-FFF2-40B4-BE49-F238E27FC236}">
                <a16:creationId xmlns:a16="http://schemas.microsoft.com/office/drawing/2014/main" id="{77E61B34-82E9-4690-85D7-4B83EFD3D771}"/>
              </a:ext>
            </a:extLst>
          </p:cNvPr>
          <p:cNvSpPr>
            <a:spLocks noGrp="1"/>
          </p:cNvSpPr>
          <p:nvPr>
            <p:ph type="dt" sz="half" idx="10"/>
          </p:nvPr>
        </p:nvSpPr>
        <p:spPr/>
        <p:txBody>
          <a:bodyPr/>
          <a:lstStyle/>
          <a:p>
            <a:pPr>
              <a:defRPr/>
            </a:pPr>
            <a:fld id="{9ABD9E67-CED3-492B-A3A0-8507BB1363A2}" type="datetime1">
              <a:rPr lang="zh-CN" altLang="en-US" smtClean="0"/>
              <a:t>2022/11/23</a:t>
            </a:fld>
            <a:endParaRPr lang="en-US" altLang="zh-CN"/>
          </a:p>
        </p:txBody>
      </p:sp>
      <p:pic>
        <p:nvPicPr>
          <p:cNvPr id="131074" name="Picture 2">
            <a:extLst>
              <a:ext uri="{FF2B5EF4-FFF2-40B4-BE49-F238E27FC236}">
                <a16:creationId xmlns:a16="http://schemas.microsoft.com/office/drawing/2014/main" id="{80D813E1-D6E1-4C4F-B4F1-D6E0A3F299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94" r="6401"/>
          <a:stretch/>
        </p:blipFill>
        <p:spPr bwMode="auto">
          <a:xfrm>
            <a:off x="2874721" y="4360135"/>
            <a:ext cx="5918574" cy="1946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页脚占位符 4">
            <a:extLst>
              <a:ext uri="{FF2B5EF4-FFF2-40B4-BE49-F238E27FC236}">
                <a16:creationId xmlns:a16="http://schemas.microsoft.com/office/drawing/2014/main" id="{27D1DA45-1D0D-4FA8-8429-F0F97535623B}"/>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1576635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38AF4A9D-69AF-412C-8001-F467A48847EC}" type="datetime1">
              <a:rPr lang="zh-CN" altLang="en-US" smtClean="0"/>
              <a:t>2022/11/23</a:t>
            </a:fld>
            <a:endParaRPr lang="en-US" altLang="zh-CN"/>
          </a:p>
        </p:txBody>
      </p:sp>
      <p:sp>
        <p:nvSpPr>
          <p:cNvPr id="18435" name="Rectangle 3"/>
          <p:cNvSpPr>
            <a:spLocks noChangeArrowheads="1"/>
          </p:cNvSpPr>
          <p:nvPr/>
        </p:nvSpPr>
        <p:spPr bwMode="auto">
          <a:xfrm>
            <a:off x="179388" y="417165"/>
            <a:ext cx="8280400"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hlink"/>
                </a:solidFill>
                <a:latin typeface="微软雅黑" panose="020B0503020204020204" pitchFamily="34" charset="-122"/>
                <a:ea typeface="微软雅黑" panose="020B0503020204020204" pitchFamily="34" charset="-122"/>
              </a:rPr>
              <a:t>-2</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绘制正弦函数图像。</a:t>
            </a:r>
            <a:endParaRPr lang="en-US" altLang="en-US" sz="2400" dirty="0">
              <a:solidFill>
                <a:schemeClr val="bg2"/>
              </a:solidFill>
              <a:latin typeface="微软雅黑" panose="020B0503020204020204" pitchFamily="34" charset="-122"/>
              <a:ea typeface="微软雅黑" panose="020B0503020204020204" pitchFamily="34" charset="-122"/>
            </a:endParaRPr>
          </a:p>
        </p:txBody>
      </p:sp>
      <p:sp>
        <p:nvSpPr>
          <p:cNvPr id="18436" name="Rectangle 4"/>
          <p:cNvSpPr>
            <a:spLocks noChangeArrowheads="1"/>
          </p:cNvSpPr>
          <p:nvPr/>
        </p:nvSpPr>
        <p:spPr bwMode="auto">
          <a:xfrm>
            <a:off x="395288" y="1064865"/>
            <a:ext cx="856932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s-ES" altLang="zh-CN" sz="2400" dirty="0">
                <a:latin typeface="微软雅黑" panose="020B0503020204020204" pitchFamily="34" charset="-122"/>
                <a:ea typeface="微软雅黑" panose="020B0503020204020204" pitchFamily="34" charset="-122"/>
              </a:rPr>
              <a:t>&gt;&gt; x = linspace(0,2*pi,30);</a:t>
            </a:r>
          </a:p>
          <a:p>
            <a:pPr algn="l">
              <a:lnSpc>
                <a:spcPct val="150000"/>
              </a:lnSpc>
              <a:spcBef>
                <a:spcPct val="0"/>
              </a:spcBef>
            </a:pPr>
            <a:r>
              <a:rPr lang="es-ES" altLang="zh-CN" sz="2400" dirty="0">
                <a:latin typeface="微软雅黑" panose="020B0503020204020204" pitchFamily="34" charset="-122"/>
                <a:ea typeface="微软雅黑" panose="020B0503020204020204" pitchFamily="34" charset="-122"/>
              </a:rPr>
              <a:t>&gt;&gt; y = sin(x);</a:t>
            </a:r>
          </a:p>
          <a:p>
            <a:pPr algn="l">
              <a:lnSpc>
                <a:spcPct val="150000"/>
              </a:lnSpc>
              <a:spcBef>
                <a:spcPct val="0"/>
              </a:spcBef>
            </a:pPr>
            <a:r>
              <a:rPr lang="es-ES" altLang="zh-CN" sz="2400" dirty="0">
                <a:latin typeface="微软雅黑" panose="020B0503020204020204" pitchFamily="34" charset="-122"/>
                <a:ea typeface="微软雅黑" panose="020B0503020204020204" pitchFamily="34" charset="-122"/>
              </a:rPr>
              <a:t>&gt;&gt; plot(x,y</a:t>
            </a:r>
            <a:r>
              <a:rPr lang="en-US" altLang="zh-CN" sz="2400" dirty="0">
                <a:latin typeface="微软雅黑" panose="020B0503020204020204" pitchFamily="34" charset="-122"/>
                <a:ea typeface="微软雅黑" panose="020B0503020204020204" pitchFamily="34" charset="-122"/>
              </a:rPr>
              <a:t>,'--o'</a:t>
            </a:r>
            <a:r>
              <a:rPr lang="es-ES" altLang="zh-CN" sz="2400" dirty="0">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AEC0975C-E434-41C2-8BBA-E054A8909578}"/>
              </a:ext>
            </a:extLst>
          </p:cNvPr>
          <p:cNvPicPr>
            <a:picLocks noChangeAspect="1"/>
          </p:cNvPicPr>
          <p:nvPr/>
        </p:nvPicPr>
        <p:blipFill>
          <a:blip r:embed="rId2"/>
          <a:stretch>
            <a:fillRect/>
          </a:stretch>
        </p:blipFill>
        <p:spPr>
          <a:xfrm>
            <a:off x="3143442" y="2204864"/>
            <a:ext cx="5334000" cy="4000500"/>
          </a:xfrm>
          <a:prstGeom prst="rect">
            <a:avLst/>
          </a:prstGeom>
        </p:spPr>
      </p:pic>
      <p:sp>
        <p:nvSpPr>
          <p:cNvPr id="3" name="页脚占位符 2">
            <a:extLst>
              <a:ext uri="{FF2B5EF4-FFF2-40B4-BE49-F238E27FC236}">
                <a16:creationId xmlns:a16="http://schemas.microsoft.com/office/drawing/2014/main" id="{2A712C7C-0C62-4879-8E01-9409E562C54C}"/>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913913755"/>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F3372B12-4957-4F56-8361-F7399042B46C}" type="datetime1">
              <a:rPr lang="zh-CN" altLang="en-US" smtClean="0"/>
              <a:t>2022/11/23</a:t>
            </a:fld>
            <a:endParaRPr lang="en-US" altLang="zh-CN"/>
          </a:p>
        </p:txBody>
      </p:sp>
      <p:sp>
        <p:nvSpPr>
          <p:cNvPr id="18435" name="Rectangle 3"/>
          <p:cNvSpPr>
            <a:spLocks noChangeArrowheads="1"/>
          </p:cNvSpPr>
          <p:nvPr/>
        </p:nvSpPr>
        <p:spPr bwMode="auto">
          <a:xfrm>
            <a:off x="179388" y="417165"/>
            <a:ext cx="8280400"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hlink"/>
                </a:solidFill>
                <a:latin typeface="微软雅黑" panose="020B0503020204020204" pitchFamily="34" charset="-122"/>
                <a:ea typeface="微软雅黑" panose="020B0503020204020204" pitchFamily="34" charset="-122"/>
              </a:rPr>
              <a:t>-2</a:t>
            </a:r>
            <a:r>
              <a:rPr lang="zh-CN" altLang="en-US" sz="2400" dirty="0">
                <a:solidFill>
                  <a:schemeClr val="hlink"/>
                </a:solidFill>
                <a:latin typeface="微软雅黑" panose="020B0503020204020204" pitchFamily="34" charset="-122"/>
                <a:ea typeface="微软雅黑" panose="020B0503020204020204" pitchFamily="34" charset="-122"/>
              </a:rPr>
              <a:t>续</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绘制正弦函数图像。</a:t>
            </a:r>
            <a:endParaRPr lang="en-US" altLang="en-US" sz="2400" dirty="0">
              <a:solidFill>
                <a:schemeClr val="bg2"/>
              </a:solidFill>
              <a:latin typeface="微软雅黑" panose="020B0503020204020204" pitchFamily="34" charset="-122"/>
              <a:ea typeface="微软雅黑" panose="020B0503020204020204" pitchFamily="34" charset="-122"/>
            </a:endParaRPr>
          </a:p>
        </p:txBody>
      </p:sp>
      <p:sp>
        <p:nvSpPr>
          <p:cNvPr id="18436" name="Rectangle 4"/>
          <p:cNvSpPr>
            <a:spLocks noChangeArrowheads="1"/>
          </p:cNvSpPr>
          <p:nvPr/>
        </p:nvSpPr>
        <p:spPr bwMode="auto">
          <a:xfrm>
            <a:off x="395288" y="1064865"/>
            <a:ext cx="856932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&gt;&gt; x = 0 : 0.25 : 2*pi;    </a:t>
            </a:r>
            <a:endParaRPr lang="en-US" altLang="zh-CN" sz="2400" dirty="0">
              <a:solidFill>
                <a:srgbClr val="33CC33"/>
              </a:solidFill>
              <a:latin typeface="微软雅黑" panose="020B0503020204020204" pitchFamily="34" charset="-122"/>
              <a:ea typeface="微软雅黑" panose="020B0503020204020204" pitchFamily="34" charset="-122"/>
            </a:endParaRP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&gt;&gt; y = sin(x);</a:t>
            </a: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&gt;&gt; plot(x, y, '-</a:t>
            </a:r>
            <a:r>
              <a:rPr lang="en-US" altLang="zh-CN" sz="2400" dirty="0" err="1">
                <a:latin typeface="微软雅黑" panose="020B0503020204020204" pitchFamily="34" charset="-122"/>
                <a:ea typeface="微软雅黑" panose="020B0503020204020204" pitchFamily="34" charset="-122"/>
              </a:rPr>
              <a:t>ro</a:t>
            </a:r>
            <a:r>
              <a:rPr lang="en-US" altLang="zh-CN" sz="2400" dirty="0">
                <a:latin typeface="微软雅黑" panose="020B0503020204020204" pitchFamily="34" charset="-122"/>
                <a:ea typeface="微软雅黑" panose="020B0503020204020204" pitchFamily="34" charset="-122"/>
              </a:rPr>
              <a:t>',...</a:t>
            </a: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              'LineWidth',2,...</a:t>
            </a: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MarkerEdgeColor</a:t>
            </a:r>
            <a:r>
              <a:rPr lang="en-US" altLang="zh-CN" sz="2400" dirty="0">
                <a:latin typeface="微软雅黑" panose="020B0503020204020204" pitchFamily="34" charset="-122"/>
                <a:ea typeface="微软雅黑" panose="020B0503020204020204" pitchFamily="34" charset="-122"/>
              </a:rPr>
              <a:t>','k',...</a:t>
            </a: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MarkerFaceColor</a:t>
            </a:r>
            <a:r>
              <a:rPr lang="en-US" altLang="zh-CN" sz="2400" dirty="0">
                <a:latin typeface="微软雅黑" panose="020B0503020204020204" pitchFamily="34" charset="-122"/>
                <a:ea typeface="微软雅黑" panose="020B0503020204020204" pitchFamily="34" charset="-122"/>
              </a:rPr>
              <a:t>',[0.49,  1,  0.63],...</a:t>
            </a: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              'MarkerSize',8)</a:t>
            </a:r>
          </a:p>
          <a:p>
            <a:pPr algn="l">
              <a:lnSpc>
                <a:spcPct val="150000"/>
              </a:lnSpc>
              <a:spcBef>
                <a:spcPct val="0"/>
              </a:spcBef>
            </a:pPr>
            <a:r>
              <a:rPr lang="en-US" altLang="zh-CN" sz="2400" dirty="0">
                <a:latin typeface="微软雅黑" panose="020B0503020204020204" pitchFamily="34" charset="-122"/>
                <a:ea typeface="微软雅黑" panose="020B0503020204020204" pitchFamily="34" charset="-122"/>
              </a:rPr>
              <a:t>&gt;&gt; </a:t>
            </a:r>
            <a:r>
              <a:rPr lang="en-US" altLang="zh-CN" sz="2400" dirty="0" err="1">
                <a:latin typeface="微软雅黑" panose="020B0503020204020204" pitchFamily="34" charset="-122"/>
                <a:ea typeface="微软雅黑" panose="020B0503020204020204" pitchFamily="34" charset="-122"/>
              </a:rPr>
              <a:t>xlabel</a:t>
            </a:r>
            <a:r>
              <a:rPr lang="en-US" altLang="zh-CN" sz="2400" dirty="0">
                <a:latin typeface="微软雅黑" panose="020B0503020204020204" pitchFamily="34" charset="-122"/>
                <a:ea typeface="微软雅黑" panose="020B0503020204020204" pitchFamily="34" charset="-122"/>
              </a:rPr>
              <a:t>('X');  </a:t>
            </a:r>
            <a:r>
              <a:rPr lang="en-US" altLang="zh-CN" sz="2400" dirty="0" err="1">
                <a:latin typeface="微软雅黑" panose="020B0503020204020204" pitchFamily="34" charset="-122"/>
                <a:ea typeface="微软雅黑" panose="020B0503020204020204" pitchFamily="34" charset="-122"/>
              </a:rPr>
              <a:t>ylabel</a:t>
            </a:r>
            <a:r>
              <a:rPr lang="en-US" altLang="zh-CN" sz="2400" dirty="0">
                <a:latin typeface="微软雅黑" panose="020B0503020204020204" pitchFamily="34" charset="-122"/>
                <a:ea typeface="微软雅黑" panose="020B0503020204020204" pitchFamily="34" charset="-122"/>
              </a:rPr>
              <a:t>('Y'); </a:t>
            </a:r>
            <a:endParaRPr lang="zh-CN" altLang="en-US" sz="2400" dirty="0">
              <a:solidFill>
                <a:srgbClr val="33CC33"/>
              </a:solidFill>
              <a:latin typeface="微软雅黑" panose="020B0503020204020204" pitchFamily="34" charset="-122"/>
              <a:ea typeface="微软雅黑" panose="020B0503020204020204" pitchFamily="34" charset="-122"/>
            </a:endParaRPr>
          </a:p>
        </p:txBody>
      </p:sp>
      <p:sp>
        <p:nvSpPr>
          <p:cNvPr id="3" name="页脚占位符 2">
            <a:extLst>
              <a:ext uri="{FF2B5EF4-FFF2-40B4-BE49-F238E27FC236}">
                <a16:creationId xmlns:a16="http://schemas.microsoft.com/office/drawing/2014/main" id="{836F7455-C424-473E-BAB0-E847F1BE6F4F}"/>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72C6E760-54B8-40C9-969D-06E4E21DAD38}" type="datetime1">
              <a:rPr lang="zh-CN" altLang="en-US" smtClean="0"/>
              <a:t>2022/11/23</a:t>
            </a:fld>
            <a:endParaRPr lang="en-US" altLang="zh-CN"/>
          </a:p>
        </p:txBody>
      </p:sp>
      <p:pic>
        <p:nvPicPr>
          <p:cNvPr id="1157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908720"/>
            <a:ext cx="7008779"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页脚占位符 3">
            <a:extLst>
              <a:ext uri="{FF2B5EF4-FFF2-40B4-BE49-F238E27FC236}">
                <a16:creationId xmlns:a16="http://schemas.microsoft.com/office/drawing/2014/main" id="{557E3655-2C85-421D-8773-D347C5AC3E64}"/>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7"/>
          <p:cNvSpPr txBox="1">
            <a:spLocks noChangeArrowheads="1"/>
          </p:cNvSpPr>
          <p:nvPr/>
        </p:nvSpPr>
        <p:spPr bwMode="auto">
          <a:xfrm>
            <a:off x="755650" y="1125538"/>
            <a:ext cx="597693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en-US" altLang="zh-CN" sz="4400" dirty="0">
                <a:latin typeface="微软雅黑" panose="020B0503020204020204" pitchFamily="34" charset="-122"/>
                <a:ea typeface="微软雅黑" panose="020B0503020204020204" pitchFamily="34" charset="-122"/>
              </a:rPr>
              <a:t>MATLAB</a:t>
            </a:r>
            <a:r>
              <a:rPr lang="zh-CN" altLang="en-US" sz="4400" dirty="0">
                <a:latin typeface="微软雅黑" panose="020B0503020204020204" pitchFamily="34" charset="-122"/>
                <a:ea typeface="微软雅黑" panose="020B0503020204020204" pitchFamily="34" charset="-122"/>
              </a:rPr>
              <a:t>绘图与可视化</a:t>
            </a:r>
          </a:p>
        </p:txBody>
      </p:sp>
      <p:graphicFrame>
        <p:nvGraphicFramePr>
          <p:cNvPr id="2052" name="Object 11"/>
          <p:cNvGraphicFramePr>
            <a:graphicFrameLocks noChangeAspect="1"/>
          </p:cNvGraphicFramePr>
          <p:nvPr/>
        </p:nvGraphicFramePr>
        <p:xfrm>
          <a:off x="7002463" y="684213"/>
          <a:ext cx="1966912" cy="1966912"/>
        </p:xfrm>
        <a:graphic>
          <a:graphicData uri="http://schemas.openxmlformats.org/presentationml/2006/ole">
            <mc:AlternateContent xmlns:mc="http://schemas.openxmlformats.org/markup-compatibility/2006">
              <mc:Choice xmlns:v="urn:schemas-microsoft-com:vml" Requires="v">
                <p:oleObj name="剪辑" r:id="rId3" imgW="4006850" imgH="2857500" progId="">
                  <p:embed/>
                </p:oleObj>
              </mc:Choice>
              <mc:Fallback>
                <p:oleObj name="剪辑" r:id="rId3" imgW="4006850" imgH="2857500" progId="">
                  <p:embed/>
                  <p:pic>
                    <p:nvPicPr>
                      <p:cNvPr id="205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463" y="684213"/>
                        <a:ext cx="1966912"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10"/>
          <p:cNvSpPr txBox="1">
            <a:spLocks noChangeArrowheads="1"/>
          </p:cNvSpPr>
          <p:nvPr/>
        </p:nvSpPr>
        <p:spPr bwMode="auto">
          <a:xfrm>
            <a:off x="566738" y="3814008"/>
            <a:ext cx="76962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谢中华</a:t>
            </a:r>
          </a:p>
          <a:p>
            <a:pPr algn="ctr" eaLnBrk="1" hangingPunct="1">
              <a:spcBef>
                <a:spcPct val="50000"/>
              </a:spcBef>
            </a:pPr>
            <a:r>
              <a:rPr lang="en-US" altLang="zh-CN" sz="2400" dirty="0">
                <a:latin typeface="微软雅黑" panose="020B0503020204020204" pitchFamily="34" charset="-122"/>
                <a:ea typeface="微软雅黑" panose="020B0503020204020204" pitchFamily="34" charset="-122"/>
              </a:rPr>
              <a:t>E-mail: xiezhh@tust.edu.cn</a:t>
            </a:r>
          </a:p>
          <a:p>
            <a:pPr algn="ctr" eaLnBrk="1" hangingPunct="1">
              <a:spcBef>
                <a:spcPct val="50000"/>
              </a:spcBef>
            </a:pPr>
            <a:r>
              <a:rPr lang="en-US" altLang="zh-CN" sz="2400" b="1" dirty="0">
                <a:solidFill>
                  <a:schemeClr val="hlink"/>
                </a:solidFill>
                <a:latin typeface="微软雅黑" panose="020B0503020204020204" pitchFamily="34" charset="-122"/>
                <a:ea typeface="微软雅黑" panose="020B0503020204020204" pitchFamily="34" charset="-122"/>
              </a:rPr>
              <a:t>MATLAB</a:t>
            </a:r>
            <a:r>
              <a:rPr lang="zh-CN" altLang="en-US" sz="2400" b="1" dirty="0">
                <a:solidFill>
                  <a:schemeClr val="hlink"/>
                </a:solidFill>
                <a:latin typeface="微软雅黑" panose="020B0503020204020204" pitchFamily="34" charset="-122"/>
                <a:ea typeface="微软雅黑" panose="020B0503020204020204" pitchFamily="34" charset="-122"/>
              </a:rPr>
              <a:t>数学建模方法与应用</a:t>
            </a:r>
            <a:endParaRPr lang="en-US" altLang="zh-CN" sz="2400" b="1" dirty="0">
              <a:solidFill>
                <a:schemeClr val="hlink"/>
              </a:solidFill>
              <a:latin typeface="微软雅黑" panose="020B0503020204020204" pitchFamily="34" charset="-122"/>
              <a:ea typeface="微软雅黑" panose="020B0503020204020204" pitchFamily="34" charset="-122"/>
            </a:endParaRPr>
          </a:p>
        </p:txBody>
      </p:sp>
      <p:sp>
        <p:nvSpPr>
          <p:cNvPr id="2" name="日期占位符 1">
            <a:extLst>
              <a:ext uri="{FF2B5EF4-FFF2-40B4-BE49-F238E27FC236}">
                <a16:creationId xmlns:a16="http://schemas.microsoft.com/office/drawing/2014/main" id="{55B72332-9CDC-4883-A020-BD39A1D5CB55}"/>
              </a:ext>
            </a:extLst>
          </p:cNvPr>
          <p:cNvSpPr>
            <a:spLocks noGrp="1"/>
          </p:cNvSpPr>
          <p:nvPr>
            <p:ph type="dt" sz="half" idx="10"/>
          </p:nvPr>
        </p:nvSpPr>
        <p:spPr/>
        <p:txBody>
          <a:bodyPr/>
          <a:lstStyle/>
          <a:p>
            <a:pPr>
              <a:defRPr/>
            </a:pPr>
            <a:fld id="{CDF4FA62-E3B1-4A38-9D93-9720FB2C2985}" type="datetime1">
              <a:rPr lang="zh-CN" altLang="en-US" smtClean="0"/>
              <a:t>2022/11/23</a:t>
            </a:fld>
            <a:endParaRPr lang="en-US" altLang="zh-CN"/>
          </a:p>
        </p:txBody>
      </p:sp>
      <p:sp>
        <p:nvSpPr>
          <p:cNvPr id="4" name="页脚占位符 3">
            <a:extLst>
              <a:ext uri="{FF2B5EF4-FFF2-40B4-BE49-F238E27FC236}">
                <a16:creationId xmlns:a16="http://schemas.microsoft.com/office/drawing/2014/main" id="{A0E19C30-5796-4DDD-A3C6-719289C0E0E9}"/>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quarter" idx="10"/>
          </p:nvPr>
        </p:nvSpPr>
        <p:spPr/>
        <p:txBody>
          <a:bodyPr/>
          <a:lstStyle/>
          <a:p>
            <a:pPr>
              <a:defRPr/>
            </a:pPr>
            <a:fld id="{01154E7D-74AD-470D-845F-19A9EE9FEBB2}" type="datetime1">
              <a:rPr lang="zh-CN" altLang="en-US" smtClean="0"/>
              <a:t>2022/11/23</a:t>
            </a:fld>
            <a:endParaRPr lang="en-US" altLang="zh-CN"/>
          </a:p>
        </p:txBody>
      </p:sp>
      <p:sp>
        <p:nvSpPr>
          <p:cNvPr id="20483" name="Rectangle 2"/>
          <p:cNvSpPr>
            <a:spLocks noChangeArrowheads="1"/>
          </p:cNvSpPr>
          <p:nvPr/>
        </p:nvSpPr>
        <p:spPr bwMode="auto">
          <a:xfrm>
            <a:off x="539750" y="334397"/>
            <a:ext cx="81359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2.  </a:t>
            </a:r>
            <a:r>
              <a:rPr lang="en-US" altLang="en-US" sz="2400" dirty="0" err="1">
                <a:solidFill>
                  <a:schemeClr val="hlink"/>
                </a:solidFill>
                <a:latin typeface="微软雅黑" panose="020B0503020204020204" pitchFamily="34" charset="-122"/>
                <a:ea typeface="微软雅黑" panose="020B0503020204020204" pitchFamily="34" charset="-122"/>
              </a:rPr>
              <a:t>loglog函数：双对数坐标绘图</a:t>
            </a:r>
            <a:endParaRPr lang="zh-CN" altLang="en-US" sz="2400" dirty="0">
              <a:solidFill>
                <a:schemeClr val="hlink"/>
              </a:solidFill>
              <a:latin typeface="微软雅黑" panose="020B0503020204020204" pitchFamily="34" charset="-122"/>
              <a:ea typeface="微软雅黑" panose="020B0503020204020204" pitchFamily="34" charset="-122"/>
            </a:endParaRPr>
          </a:p>
        </p:txBody>
      </p:sp>
      <p:sp>
        <p:nvSpPr>
          <p:cNvPr id="20484" name="Rectangle 3"/>
          <p:cNvSpPr>
            <a:spLocks noChangeArrowheads="1"/>
          </p:cNvSpPr>
          <p:nvPr/>
        </p:nvSpPr>
        <p:spPr bwMode="auto">
          <a:xfrm>
            <a:off x="539750" y="2492896"/>
            <a:ext cx="7343775" cy="335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x = </a:t>
            </a:r>
            <a:r>
              <a:rPr lang="en-US" altLang="en-US" sz="2400" dirty="0" err="1">
                <a:latin typeface="微软雅黑" panose="020B0503020204020204" pitchFamily="34" charset="-122"/>
                <a:ea typeface="微软雅黑" panose="020B0503020204020204" pitchFamily="34" charset="-122"/>
              </a:rPr>
              <a:t>logspace</a:t>
            </a:r>
            <a:r>
              <a:rPr lang="en-US" altLang="en-US" sz="2400" dirty="0">
                <a:latin typeface="微软雅黑" panose="020B0503020204020204" pitchFamily="34" charset="-122"/>
                <a:ea typeface="微软雅黑" panose="020B0503020204020204" pitchFamily="34" charset="-122"/>
              </a:rPr>
              <a:t>(-1,2);</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y = exp(x);</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loglog(</a:t>
            </a:r>
            <a:r>
              <a:rPr lang="en-US" altLang="en-US" sz="2400" dirty="0" err="1">
                <a:latin typeface="微软雅黑" panose="020B0503020204020204" pitchFamily="34" charset="-122"/>
                <a:ea typeface="微软雅黑" panose="020B0503020204020204" pitchFamily="34" charset="-122"/>
              </a:rPr>
              <a:t>x,y</a:t>
            </a:r>
            <a:r>
              <a:rPr lang="en-US" altLang="en-US" sz="2400" dirty="0">
                <a:latin typeface="微软雅黑" panose="020B0503020204020204" pitchFamily="34" charset="-122"/>
                <a:ea typeface="微软雅黑" panose="020B0503020204020204" pitchFamily="34" charset="-122"/>
              </a:rPr>
              <a:t>,'-s')</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grid on</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 </a:t>
            </a:r>
            <a:r>
              <a:rPr lang="en-US" altLang="en-US" sz="2400" dirty="0" err="1">
                <a:latin typeface="微软雅黑" panose="020B0503020204020204" pitchFamily="34" charset="-122"/>
                <a:ea typeface="微软雅黑" panose="020B0503020204020204" pitchFamily="34" charset="-122"/>
              </a:rPr>
              <a:t>为X轴，Y轴加标签</a:t>
            </a:r>
            <a:endParaRPr lang="zh-CN" altLang="en-US" sz="2400" dirty="0">
              <a:latin typeface="微软雅黑" panose="020B0503020204020204" pitchFamily="34" charset="-122"/>
              <a:ea typeface="微软雅黑" panose="020B0503020204020204" pitchFamily="34" charset="-122"/>
            </a:endParaRP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a:t>
            </a:r>
            <a:r>
              <a:rPr lang="en-US" altLang="en-US" sz="2400" dirty="0" err="1">
                <a:latin typeface="微软雅黑" panose="020B0503020204020204" pitchFamily="34" charset="-122"/>
                <a:ea typeface="微软雅黑" panose="020B0503020204020204" pitchFamily="34" charset="-122"/>
              </a:rPr>
              <a:t>xlabel</a:t>
            </a:r>
            <a:r>
              <a:rPr lang="en-US" altLang="en-US" sz="2400" dirty="0">
                <a:latin typeface="微软雅黑" panose="020B0503020204020204" pitchFamily="34" charset="-122"/>
                <a:ea typeface="微软雅黑" panose="020B0503020204020204" pitchFamily="34" charset="-122"/>
              </a:rPr>
              <a:t>('X');  </a:t>
            </a:r>
            <a:r>
              <a:rPr lang="en-US" altLang="en-US" sz="2400" dirty="0" err="1">
                <a:latin typeface="微软雅黑" panose="020B0503020204020204" pitchFamily="34" charset="-122"/>
                <a:ea typeface="微软雅黑" panose="020B0503020204020204" pitchFamily="34" charset="-122"/>
              </a:rPr>
              <a:t>ylabel</a:t>
            </a:r>
            <a:r>
              <a:rPr lang="en-US" altLang="en-US" sz="2400" dirty="0">
                <a:latin typeface="微软雅黑" panose="020B0503020204020204" pitchFamily="34" charset="-122"/>
                <a:ea typeface="微软雅黑" panose="020B0503020204020204" pitchFamily="34" charset="-122"/>
              </a:rPr>
              <a:t>('Y');    </a:t>
            </a:r>
          </a:p>
        </p:txBody>
      </p:sp>
      <p:pic>
        <p:nvPicPr>
          <p:cNvPr id="2048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l="2081" t="1906" r="6337"/>
          <a:stretch>
            <a:fillRect/>
          </a:stretch>
        </p:blipFill>
        <p:spPr bwMode="auto">
          <a:xfrm>
            <a:off x="4068763" y="2592908"/>
            <a:ext cx="4895850"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C3B84A56-4A10-4AD5-8EDE-928FAA4C5571}"/>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grpSp>
        <p:nvGrpSpPr>
          <p:cNvPr id="4" name="组合 3">
            <a:extLst>
              <a:ext uri="{FF2B5EF4-FFF2-40B4-BE49-F238E27FC236}">
                <a16:creationId xmlns:a16="http://schemas.microsoft.com/office/drawing/2014/main" id="{EDDC56E0-76A6-4048-BDB4-C5E9631CA3EA}"/>
              </a:ext>
            </a:extLst>
          </p:cNvPr>
          <p:cNvGrpSpPr/>
          <p:nvPr/>
        </p:nvGrpSpPr>
        <p:grpSpPr>
          <a:xfrm>
            <a:off x="179388" y="1047743"/>
            <a:ext cx="8280400" cy="1135054"/>
            <a:chOff x="179388" y="1047743"/>
            <a:chExt cx="8280400" cy="1135054"/>
          </a:xfrm>
        </p:grpSpPr>
        <p:sp>
          <p:nvSpPr>
            <p:cNvPr id="7" name="Rectangle 3">
              <a:extLst>
                <a:ext uri="{FF2B5EF4-FFF2-40B4-BE49-F238E27FC236}">
                  <a16:creationId xmlns:a16="http://schemas.microsoft.com/office/drawing/2014/main" id="{03960471-44C8-4F76-BC02-79113618D745}"/>
                </a:ext>
              </a:extLst>
            </p:cNvPr>
            <p:cNvSpPr>
              <a:spLocks noChangeArrowheads="1"/>
            </p:cNvSpPr>
            <p:nvPr/>
          </p:nvSpPr>
          <p:spPr bwMode="auto">
            <a:xfrm>
              <a:off x="179388" y="1047743"/>
              <a:ext cx="8280400"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用</a:t>
              </a:r>
              <a:r>
                <a:rPr lang="en-US" altLang="zh-CN" sz="2400" dirty="0">
                  <a:solidFill>
                    <a:schemeClr val="bg2"/>
                  </a:solidFill>
                  <a:latin typeface="微软雅黑" panose="020B0503020204020204" pitchFamily="34" charset="-122"/>
                  <a:ea typeface="微软雅黑" panose="020B0503020204020204" pitchFamily="34" charset="-122"/>
                </a:rPr>
                <a:t>loglog</a:t>
              </a:r>
              <a:r>
                <a:rPr lang="zh-CN" altLang="en-US" sz="2400" dirty="0">
                  <a:solidFill>
                    <a:schemeClr val="bg2"/>
                  </a:solidFill>
                  <a:latin typeface="微软雅黑" panose="020B0503020204020204" pitchFamily="34" charset="-122"/>
                  <a:ea typeface="微软雅黑" panose="020B0503020204020204" pitchFamily="34" charset="-122"/>
                </a:rPr>
                <a:t>函数绘制                            对应的双对数坐标图。</a:t>
              </a:r>
              <a:endParaRPr lang="en-US"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 name="对象 1">
              <a:extLst>
                <a:ext uri="{FF2B5EF4-FFF2-40B4-BE49-F238E27FC236}">
                  <a16:creationId xmlns:a16="http://schemas.microsoft.com/office/drawing/2014/main" id="{53474448-E39E-4169-B942-96065768DFFF}"/>
                </a:ext>
              </a:extLst>
            </p:cNvPr>
            <p:cNvGraphicFramePr>
              <a:graphicFrameLocks noChangeAspect="1"/>
            </p:cNvGraphicFramePr>
            <p:nvPr>
              <p:extLst>
                <p:ext uri="{D42A27DB-BD31-4B8C-83A1-F6EECF244321}">
                  <p14:modId xmlns:p14="http://schemas.microsoft.com/office/powerpoint/2010/main" val="2958379830"/>
                </p:ext>
              </p:extLst>
            </p:nvPr>
          </p:nvGraphicFramePr>
          <p:xfrm>
            <a:off x="4172758" y="1148808"/>
            <a:ext cx="2415466" cy="443657"/>
          </p:xfrm>
          <a:graphic>
            <a:graphicData uri="http://schemas.openxmlformats.org/presentationml/2006/ole">
              <mc:AlternateContent xmlns:mc="http://schemas.openxmlformats.org/markup-compatibility/2006">
                <mc:Choice xmlns:v="urn:schemas-microsoft-com:vml" Requires="v">
                  <p:oleObj name="Equation" r:id="rId3" imgW="1244520" imgH="228600" progId="Equation.DSMT4">
                    <p:embed/>
                  </p:oleObj>
                </mc:Choice>
                <mc:Fallback>
                  <p:oleObj name="Equation" r:id="rId3" imgW="1244520" imgH="228600" progId="Equation.DSMT4">
                    <p:embed/>
                    <p:pic>
                      <p:nvPicPr>
                        <p:cNvPr id="0" name=""/>
                        <p:cNvPicPr/>
                        <p:nvPr/>
                      </p:nvPicPr>
                      <p:blipFill>
                        <a:blip r:embed="rId4"/>
                        <a:stretch>
                          <a:fillRect/>
                        </a:stretch>
                      </p:blipFill>
                      <p:spPr>
                        <a:xfrm>
                          <a:off x="4172758" y="1148808"/>
                          <a:ext cx="2415466" cy="443657"/>
                        </a:xfrm>
                        <a:prstGeom prst="rect">
                          <a:avLst/>
                        </a:prstGeom>
                      </p:spPr>
                    </p:pic>
                  </p:oleObj>
                </mc:Fallback>
              </mc:AlternateContent>
            </a:graphicData>
          </a:graphic>
        </p:graphicFrame>
      </p:gr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quarter" idx="10"/>
          </p:nvPr>
        </p:nvSpPr>
        <p:spPr/>
        <p:txBody>
          <a:bodyPr/>
          <a:lstStyle/>
          <a:p>
            <a:pPr>
              <a:defRPr/>
            </a:pPr>
            <a:fld id="{30113044-F01C-4B32-AD8C-580BC39B7E7E}" type="datetime1">
              <a:rPr lang="zh-CN" altLang="en-US" smtClean="0"/>
              <a:t>2022/11/23</a:t>
            </a:fld>
            <a:endParaRPr lang="en-US" altLang="zh-CN"/>
          </a:p>
        </p:txBody>
      </p:sp>
      <p:sp>
        <p:nvSpPr>
          <p:cNvPr id="21507" name="Rectangle 2"/>
          <p:cNvSpPr>
            <a:spLocks noChangeArrowheads="1"/>
          </p:cNvSpPr>
          <p:nvPr/>
        </p:nvSpPr>
        <p:spPr bwMode="auto">
          <a:xfrm>
            <a:off x="539750" y="406405"/>
            <a:ext cx="81359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3.  </a:t>
            </a:r>
            <a:r>
              <a:rPr lang="en-US" altLang="zh-CN" sz="2400" dirty="0" err="1">
                <a:solidFill>
                  <a:schemeClr val="hlink"/>
                </a:solidFill>
                <a:latin typeface="微软雅黑" panose="020B0503020204020204" pitchFamily="34" charset="-122"/>
                <a:ea typeface="微软雅黑" panose="020B0503020204020204" pitchFamily="34" charset="-122"/>
              </a:rPr>
              <a:t>semilogx</a:t>
            </a:r>
            <a:r>
              <a:rPr lang="zh-CN" altLang="en-US" sz="2400" dirty="0">
                <a:solidFill>
                  <a:schemeClr val="hlink"/>
                </a:solidFill>
                <a:latin typeface="微软雅黑" panose="020B0503020204020204" pitchFamily="34" charset="-122"/>
                <a:ea typeface="微软雅黑" panose="020B0503020204020204" pitchFamily="34" charset="-122"/>
              </a:rPr>
              <a:t>，</a:t>
            </a:r>
            <a:r>
              <a:rPr lang="en-US" altLang="zh-CN" sz="2400" dirty="0" err="1">
                <a:solidFill>
                  <a:schemeClr val="hlink"/>
                </a:solidFill>
                <a:latin typeface="微软雅黑" panose="020B0503020204020204" pitchFamily="34" charset="-122"/>
                <a:ea typeface="微软雅黑" panose="020B0503020204020204" pitchFamily="34" charset="-122"/>
              </a:rPr>
              <a:t>semilogy</a:t>
            </a:r>
            <a:r>
              <a:rPr lang="zh-CN" altLang="en-US" sz="2400" dirty="0">
                <a:solidFill>
                  <a:schemeClr val="hlink"/>
                </a:solidFill>
                <a:latin typeface="微软雅黑" panose="020B0503020204020204" pitchFamily="34" charset="-122"/>
                <a:ea typeface="微软雅黑" panose="020B0503020204020204" pitchFamily="34" charset="-122"/>
              </a:rPr>
              <a:t>函数：半对数坐标绘图</a:t>
            </a:r>
          </a:p>
        </p:txBody>
      </p:sp>
      <p:sp>
        <p:nvSpPr>
          <p:cNvPr id="21508" name="Rectangle 3"/>
          <p:cNvSpPr>
            <a:spLocks noChangeArrowheads="1"/>
          </p:cNvSpPr>
          <p:nvPr/>
        </p:nvSpPr>
        <p:spPr bwMode="auto">
          <a:xfrm>
            <a:off x="395536" y="2416661"/>
            <a:ext cx="7343775"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x = 0 : 0.1 : 10;</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y = 10.^x;</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a:t>
            </a:r>
            <a:r>
              <a:rPr lang="en-US" altLang="en-US" sz="2400" dirty="0" err="1">
                <a:latin typeface="微软雅黑" panose="020B0503020204020204" pitchFamily="34" charset="-122"/>
                <a:ea typeface="微软雅黑" panose="020B0503020204020204" pitchFamily="34" charset="-122"/>
              </a:rPr>
              <a:t>semilogy</a:t>
            </a:r>
            <a:r>
              <a:rPr lang="en-US" altLang="en-US" sz="2400" dirty="0">
                <a:latin typeface="微软雅黑" panose="020B0503020204020204" pitchFamily="34" charset="-122"/>
                <a:ea typeface="微软雅黑" panose="020B0503020204020204" pitchFamily="34" charset="-122"/>
              </a:rPr>
              <a:t>(</a:t>
            </a:r>
            <a:r>
              <a:rPr lang="en-US" altLang="en-US" sz="2400" dirty="0" err="1">
                <a:latin typeface="微软雅黑" panose="020B0503020204020204" pitchFamily="34" charset="-122"/>
                <a:ea typeface="微软雅黑" panose="020B0503020204020204" pitchFamily="34" charset="-122"/>
              </a:rPr>
              <a:t>x,y</a:t>
            </a:r>
            <a:r>
              <a:rPr lang="en-US" altLang="en-US" sz="2400" dirty="0">
                <a:latin typeface="微软雅黑" panose="020B0503020204020204" pitchFamily="34" charset="-122"/>
                <a:ea typeface="微软雅黑" panose="020B0503020204020204" pitchFamily="34" charset="-122"/>
              </a:rPr>
              <a:t>)</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a:t>
            </a:r>
            <a:r>
              <a:rPr lang="en-US" altLang="en-US" sz="2400" dirty="0" err="1">
                <a:latin typeface="微软雅黑" panose="020B0503020204020204" pitchFamily="34" charset="-122"/>
                <a:ea typeface="微软雅黑" panose="020B0503020204020204" pitchFamily="34" charset="-122"/>
              </a:rPr>
              <a:t>xlabel</a:t>
            </a:r>
            <a:r>
              <a:rPr lang="en-US" altLang="en-US" sz="2400" dirty="0">
                <a:latin typeface="微软雅黑" panose="020B0503020204020204" pitchFamily="34" charset="-122"/>
                <a:ea typeface="微软雅黑" panose="020B0503020204020204" pitchFamily="34" charset="-122"/>
              </a:rPr>
              <a:t>('X');  </a:t>
            </a:r>
            <a:r>
              <a:rPr lang="en-US" altLang="en-US" sz="2400" dirty="0" err="1">
                <a:latin typeface="微软雅黑" panose="020B0503020204020204" pitchFamily="34" charset="-122"/>
                <a:ea typeface="微软雅黑" panose="020B0503020204020204" pitchFamily="34" charset="-122"/>
              </a:rPr>
              <a:t>ylabel</a:t>
            </a:r>
            <a:r>
              <a:rPr lang="en-US" altLang="en-US" sz="2400" dirty="0">
                <a:latin typeface="微软雅黑" panose="020B0503020204020204" pitchFamily="34" charset="-122"/>
                <a:ea typeface="微软雅黑" panose="020B0503020204020204" pitchFamily="34" charset="-122"/>
              </a:rPr>
              <a:t>('Y');</a:t>
            </a:r>
          </a:p>
        </p:txBody>
      </p:sp>
      <p:pic>
        <p:nvPicPr>
          <p:cNvPr id="2150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l="2786" t="1837" r="5542"/>
          <a:stretch>
            <a:fillRect/>
          </a:stretch>
        </p:blipFill>
        <p:spPr bwMode="auto">
          <a:xfrm>
            <a:off x="4283968" y="2632685"/>
            <a:ext cx="4488114" cy="360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51D5C9BF-DDF4-4C1D-9A36-1A20CD64C6D5}"/>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grpSp>
        <p:nvGrpSpPr>
          <p:cNvPr id="2" name="组合 1">
            <a:extLst>
              <a:ext uri="{FF2B5EF4-FFF2-40B4-BE49-F238E27FC236}">
                <a16:creationId xmlns:a16="http://schemas.microsoft.com/office/drawing/2014/main" id="{FD9F4410-12BC-45F8-9CBD-733328D7B41B}"/>
              </a:ext>
            </a:extLst>
          </p:cNvPr>
          <p:cNvGrpSpPr/>
          <p:nvPr/>
        </p:nvGrpSpPr>
        <p:grpSpPr>
          <a:xfrm>
            <a:off x="179388" y="1047743"/>
            <a:ext cx="8280400" cy="1135054"/>
            <a:chOff x="179388" y="1047743"/>
            <a:chExt cx="8280400" cy="1135054"/>
          </a:xfrm>
        </p:grpSpPr>
        <p:sp>
          <p:nvSpPr>
            <p:cNvPr id="7" name="Rectangle 3">
              <a:extLst>
                <a:ext uri="{FF2B5EF4-FFF2-40B4-BE49-F238E27FC236}">
                  <a16:creationId xmlns:a16="http://schemas.microsoft.com/office/drawing/2014/main" id="{A17C4664-42F7-4CC0-9A0A-132AA9213405}"/>
                </a:ext>
              </a:extLst>
            </p:cNvPr>
            <p:cNvSpPr>
              <a:spLocks noChangeArrowheads="1"/>
            </p:cNvSpPr>
            <p:nvPr/>
          </p:nvSpPr>
          <p:spPr bwMode="auto">
            <a:xfrm>
              <a:off x="179388" y="1047743"/>
              <a:ext cx="8280400"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hlink"/>
                  </a:solidFill>
                  <a:latin typeface="微软雅黑" panose="020B0503020204020204" pitchFamily="34" charset="-122"/>
                  <a:ea typeface="微软雅黑" panose="020B0503020204020204" pitchFamily="34" charset="-122"/>
                </a:rPr>
                <a:t>-4</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用</a:t>
              </a:r>
              <a:r>
                <a:rPr lang="en-US" altLang="zh-CN" sz="2400" dirty="0" err="1">
                  <a:solidFill>
                    <a:schemeClr val="bg2"/>
                  </a:solidFill>
                  <a:latin typeface="微软雅黑" panose="020B0503020204020204" pitchFamily="34" charset="-122"/>
                  <a:ea typeface="微软雅黑" panose="020B0503020204020204" pitchFamily="34" charset="-122"/>
                </a:rPr>
                <a:t>semilogx</a:t>
              </a:r>
              <a:r>
                <a:rPr lang="zh-CN" altLang="en-US" sz="2400" dirty="0">
                  <a:solidFill>
                    <a:schemeClr val="bg2"/>
                  </a:solidFill>
                  <a:latin typeface="微软雅黑" panose="020B0503020204020204" pitchFamily="34" charset="-122"/>
                  <a:ea typeface="微软雅黑" panose="020B0503020204020204" pitchFamily="34" charset="-122"/>
                </a:rPr>
                <a:t>或</a:t>
              </a:r>
              <a:r>
                <a:rPr lang="en-US" altLang="zh-CN" sz="2400" dirty="0" err="1">
                  <a:solidFill>
                    <a:schemeClr val="bg2"/>
                  </a:solidFill>
                  <a:latin typeface="微软雅黑" panose="020B0503020204020204" pitchFamily="34" charset="-122"/>
                  <a:ea typeface="微软雅黑" panose="020B0503020204020204" pitchFamily="34" charset="-122"/>
                </a:rPr>
                <a:t>semilogy</a:t>
              </a:r>
              <a:r>
                <a:rPr lang="zh-CN" altLang="en-US" sz="2400" dirty="0">
                  <a:solidFill>
                    <a:schemeClr val="bg2"/>
                  </a:solidFill>
                  <a:latin typeface="微软雅黑" panose="020B0503020204020204" pitchFamily="34" charset="-122"/>
                  <a:ea typeface="微软雅黑" panose="020B0503020204020204" pitchFamily="34" charset="-122"/>
                </a:rPr>
                <a:t>函数绘制                      对应的半对数坐标图。</a:t>
              </a:r>
              <a:endParaRPr lang="en-US"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EEE1C8BD-35C9-4DD2-9DC0-72689A908729}"/>
                </a:ext>
              </a:extLst>
            </p:cNvPr>
            <p:cNvGraphicFramePr>
              <a:graphicFrameLocks noChangeAspect="1"/>
            </p:cNvGraphicFramePr>
            <p:nvPr>
              <p:extLst>
                <p:ext uri="{D42A27DB-BD31-4B8C-83A1-F6EECF244321}">
                  <p14:modId xmlns:p14="http://schemas.microsoft.com/office/powerpoint/2010/main" val="2389994748"/>
                </p:ext>
              </p:extLst>
            </p:nvPr>
          </p:nvGraphicFramePr>
          <p:xfrm>
            <a:off x="6156176" y="1152525"/>
            <a:ext cx="2193925" cy="444500"/>
          </p:xfrm>
          <a:graphic>
            <a:graphicData uri="http://schemas.openxmlformats.org/presentationml/2006/ole">
              <mc:AlternateContent xmlns:mc="http://schemas.openxmlformats.org/markup-compatibility/2006">
                <mc:Choice xmlns:v="urn:schemas-microsoft-com:vml" Requires="v">
                  <p:oleObj name="Equation" r:id="rId3" imgW="1130040" imgH="228600" progId="Equation.DSMT4">
                    <p:embed/>
                  </p:oleObj>
                </mc:Choice>
                <mc:Fallback>
                  <p:oleObj name="Equation" r:id="rId3" imgW="1130040" imgH="228600" progId="Equation.DSMT4">
                    <p:embed/>
                    <p:pic>
                      <p:nvPicPr>
                        <p:cNvPr id="2" name="对象 1">
                          <a:extLst>
                            <a:ext uri="{FF2B5EF4-FFF2-40B4-BE49-F238E27FC236}">
                              <a16:creationId xmlns:a16="http://schemas.microsoft.com/office/drawing/2014/main" id="{53474448-E39E-4169-B942-96065768DFFF}"/>
                            </a:ext>
                          </a:extLst>
                        </p:cNvPr>
                        <p:cNvPicPr/>
                        <p:nvPr/>
                      </p:nvPicPr>
                      <p:blipFill>
                        <a:blip r:embed="rId4"/>
                        <a:stretch>
                          <a:fillRect/>
                        </a:stretch>
                      </p:blipFill>
                      <p:spPr>
                        <a:xfrm>
                          <a:off x="6156176" y="1152525"/>
                          <a:ext cx="2193925" cy="444500"/>
                        </a:xfrm>
                        <a:prstGeom prst="rect">
                          <a:avLst/>
                        </a:prstGeom>
                      </p:spPr>
                    </p:pic>
                  </p:oleObj>
                </mc:Fallback>
              </mc:AlternateContent>
            </a:graphicData>
          </a:graphic>
        </p:graphicFrame>
      </p:grpSp>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quarter" idx="10"/>
          </p:nvPr>
        </p:nvSpPr>
        <p:spPr/>
        <p:txBody>
          <a:bodyPr/>
          <a:lstStyle/>
          <a:p>
            <a:pPr>
              <a:defRPr/>
            </a:pPr>
            <a:fld id="{276825B1-7028-4CE8-BE4F-885DB1D61805}" type="datetime1">
              <a:rPr lang="zh-CN" altLang="en-US" smtClean="0"/>
              <a:t>2022/11/23</a:t>
            </a:fld>
            <a:endParaRPr lang="en-US" altLang="zh-CN"/>
          </a:p>
        </p:txBody>
      </p:sp>
      <p:sp>
        <p:nvSpPr>
          <p:cNvPr id="22531" name="Rectangle 2"/>
          <p:cNvSpPr>
            <a:spLocks noChangeArrowheads="1"/>
          </p:cNvSpPr>
          <p:nvPr/>
        </p:nvSpPr>
        <p:spPr bwMode="auto">
          <a:xfrm>
            <a:off x="539750" y="244475"/>
            <a:ext cx="8135938"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4.  </a:t>
            </a:r>
            <a:r>
              <a:rPr lang="en-US" altLang="zh-CN" sz="2400" dirty="0" err="1">
                <a:solidFill>
                  <a:schemeClr val="hlink"/>
                </a:solidFill>
                <a:latin typeface="微软雅黑" panose="020B0503020204020204" pitchFamily="34" charset="-122"/>
                <a:ea typeface="微软雅黑" panose="020B0503020204020204" pitchFamily="34" charset="-122"/>
              </a:rPr>
              <a:t>polarplot</a:t>
            </a:r>
            <a:r>
              <a:rPr lang="en-US" altLang="en-US" sz="2400" dirty="0" err="1">
                <a:solidFill>
                  <a:schemeClr val="hlink"/>
                </a:solidFill>
                <a:latin typeface="微软雅黑" panose="020B0503020204020204" pitchFamily="34" charset="-122"/>
                <a:ea typeface="微软雅黑" panose="020B0503020204020204" pitchFamily="34" charset="-122"/>
              </a:rPr>
              <a:t>函数：极坐标绘图</a:t>
            </a:r>
            <a:endParaRPr lang="zh-CN" altLang="en-US" sz="2400" dirty="0">
              <a:solidFill>
                <a:schemeClr val="hlink"/>
              </a:solidFill>
              <a:latin typeface="微软雅黑" panose="020B0503020204020204" pitchFamily="34" charset="-122"/>
              <a:ea typeface="微软雅黑" panose="020B0503020204020204" pitchFamily="34" charset="-122"/>
            </a:endParaRPr>
          </a:p>
        </p:txBody>
      </p:sp>
      <p:sp>
        <p:nvSpPr>
          <p:cNvPr id="22532" name="Rectangle 3"/>
          <p:cNvSpPr>
            <a:spLocks noChangeArrowheads="1"/>
          </p:cNvSpPr>
          <p:nvPr/>
        </p:nvSpPr>
        <p:spPr bwMode="auto">
          <a:xfrm>
            <a:off x="539750" y="2316012"/>
            <a:ext cx="7343775" cy="168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t = 0 : 0.01 : 2*pi;</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r = sin(2*t).*cos(2*t);</a:t>
            </a:r>
          </a:p>
          <a:p>
            <a:pPr algn="l">
              <a:lnSpc>
                <a:spcPct val="150000"/>
              </a:lnSpc>
              <a:spcBef>
                <a:spcPct val="0"/>
              </a:spcBef>
            </a:pPr>
            <a:r>
              <a:rPr lang="en-US" altLang="en-US" sz="2400" dirty="0">
                <a:latin typeface="微软雅黑" panose="020B0503020204020204" pitchFamily="34" charset="-122"/>
                <a:ea typeface="微软雅黑" panose="020B0503020204020204" pitchFamily="34" charset="-122"/>
              </a:rPr>
              <a:t>&gt;&gt; </a:t>
            </a:r>
            <a:r>
              <a:rPr lang="en-US" altLang="en-US" sz="2400" dirty="0" err="1">
                <a:latin typeface="微软雅黑" panose="020B0503020204020204" pitchFamily="34" charset="-122"/>
                <a:ea typeface="微软雅黑" panose="020B0503020204020204" pitchFamily="34" charset="-122"/>
              </a:rPr>
              <a:t>polarplot</a:t>
            </a:r>
            <a:r>
              <a:rPr lang="en-US" altLang="en-US" sz="2400" dirty="0">
                <a:latin typeface="微软雅黑" panose="020B0503020204020204" pitchFamily="34" charset="-122"/>
                <a:ea typeface="微软雅黑" panose="020B0503020204020204" pitchFamily="34" charset="-122"/>
              </a:rPr>
              <a:t>(t, r, '--r')</a:t>
            </a:r>
          </a:p>
        </p:txBody>
      </p:sp>
      <p:pic>
        <p:nvPicPr>
          <p:cNvPr id="2253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l="18793" t="6662" r="17357" b="9860"/>
          <a:stretch>
            <a:fillRect/>
          </a:stretch>
        </p:blipFill>
        <p:spPr bwMode="auto">
          <a:xfrm>
            <a:off x="4787801" y="2276872"/>
            <a:ext cx="4104679" cy="4024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E34AFADC-67B4-47D0-8239-222894A419CB}"/>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grpSp>
        <p:nvGrpSpPr>
          <p:cNvPr id="2" name="组合 1">
            <a:extLst>
              <a:ext uri="{FF2B5EF4-FFF2-40B4-BE49-F238E27FC236}">
                <a16:creationId xmlns:a16="http://schemas.microsoft.com/office/drawing/2014/main" id="{A3A0E0FC-63ED-40DD-8F51-7B3AF080F6D2}"/>
              </a:ext>
            </a:extLst>
          </p:cNvPr>
          <p:cNvGrpSpPr/>
          <p:nvPr/>
        </p:nvGrpSpPr>
        <p:grpSpPr>
          <a:xfrm>
            <a:off x="179388" y="1047743"/>
            <a:ext cx="8280400" cy="1135054"/>
            <a:chOff x="179388" y="1047743"/>
            <a:chExt cx="8280400" cy="1135054"/>
          </a:xfrm>
        </p:grpSpPr>
        <p:sp>
          <p:nvSpPr>
            <p:cNvPr id="7" name="Rectangle 3">
              <a:extLst>
                <a:ext uri="{FF2B5EF4-FFF2-40B4-BE49-F238E27FC236}">
                  <a16:creationId xmlns:a16="http://schemas.microsoft.com/office/drawing/2014/main" id="{C5D013AF-82EB-4CDF-90EA-D145131BF17E}"/>
                </a:ext>
              </a:extLst>
            </p:cNvPr>
            <p:cNvSpPr>
              <a:spLocks noChangeArrowheads="1"/>
            </p:cNvSpPr>
            <p:nvPr/>
          </p:nvSpPr>
          <p:spPr bwMode="auto">
            <a:xfrm>
              <a:off x="179388" y="1047743"/>
              <a:ext cx="8280400"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hlink"/>
                  </a:solidFill>
                  <a:latin typeface="微软雅黑" panose="020B0503020204020204" pitchFamily="34" charset="-122"/>
                  <a:ea typeface="微软雅黑" panose="020B0503020204020204" pitchFamily="34" charset="-122"/>
                </a:rPr>
                <a:t>-5</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用</a:t>
              </a:r>
              <a:r>
                <a:rPr lang="en-US" altLang="zh-CN" sz="2400" dirty="0" err="1">
                  <a:solidFill>
                    <a:schemeClr val="bg2"/>
                  </a:solidFill>
                  <a:latin typeface="微软雅黑" panose="020B0503020204020204" pitchFamily="34" charset="-122"/>
                  <a:ea typeface="微软雅黑" panose="020B0503020204020204" pitchFamily="34" charset="-122"/>
                </a:rPr>
                <a:t>polarplot</a:t>
              </a:r>
              <a:r>
                <a:rPr lang="zh-CN" altLang="en-US" sz="2400" dirty="0">
                  <a:solidFill>
                    <a:schemeClr val="bg2"/>
                  </a:solidFill>
                  <a:latin typeface="微软雅黑" panose="020B0503020204020204" pitchFamily="34" charset="-122"/>
                  <a:ea typeface="微软雅黑" panose="020B0503020204020204" pitchFamily="34" charset="-122"/>
                </a:rPr>
                <a:t>函数绘制                                       对应的极坐标图。</a:t>
              </a:r>
              <a:endParaRPr lang="en-US"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331947C9-4B57-4C68-8EDE-5989E0F12006}"/>
                </a:ext>
              </a:extLst>
            </p:cNvPr>
            <p:cNvGraphicFramePr>
              <a:graphicFrameLocks noChangeAspect="1"/>
            </p:cNvGraphicFramePr>
            <p:nvPr>
              <p:extLst>
                <p:ext uri="{D42A27DB-BD31-4B8C-83A1-F6EECF244321}">
                  <p14:modId xmlns:p14="http://schemas.microsoft.com/office/powerpoint/2010/main" val="2721865597"/>
                </p:ext>
              </p:extLst>
            </p:nvPr>
          </p:nvGraphicFramePr>
          <p:xfrm>
            <a:off x="4570933" y="1196752"/>
            <a:ext cx="3673475" cy="395288"/>
          </p:xfrm>
          <a:graphic>
            <a:graphicData uri="http://schemas.openxmlformats.org/presentationml/2006/ole">
              <mc:AlternateContent xmlns:mc="http://schemas.openxmlformats.org/markup-compatibility/2006">
                <mc:Choice xmlns:v="urn:schemas-microsoft-com:vml" Requires="v">
                  <p:oleObj name="Equation" r:id="rId3" imgW="1892160" imgH="203040" progId="Equation.DSMT4">
                    <p:embed/>
                  </p:oleObj>
                </mc:Choice>
                <mc:Fallback>
                  <p:oleObj name="Equation" r:id="rId3" imgW="1892160" imgH="203040" progId="Equation.DSMT4">
                    <p:embed/>
                    <p:pic>
                      <p:nvPicPr>
                        <p:cNvPr id="8" name="对象 7">
                          <a:extLst>
                            <a:ext uri="{FF2B5EF4-FFF2-40B4-BE49-F238E27FC236}">
                              <a16:creationId xmlns:a16="http://schemas.microsoft.com/office/drawing/2014/main" id="{EEE1C8BD-35C9-4DD2-9DC0-72689A908729}"/>
                            </a:ext>
                          </a:extLst>
                        </p:cNvPr>
                        <p:cNvPicPr/>
                        <p:nvPr/>
                      </p:nvPicPr>
                      <p:blipFill>
                        <a:blip r:embed="rId4"/>
                        <a:stretch>
                          <a:fillRect/>
                        </a:stretch>
                      </p:blipFill>
                      <p:spPr>
                        <a:xfrm>
                          <a:off x="4570933" y="1196752"/>
                          <a:ext cx="3673475" cy="395288"/>
                        </a:xfrm>
                        <a:prstGeom prst="rect">
                          <a:avLst/>
                        </a:prstGeom>
                      </p:spPr>
                    </p:pic>
                  </p:oleObj>
                </mc:Fallback>
              </mc:AlternateContent>
            </a:graphicData>
          </a:graphic>
        </p:graphicFrame>
      </p:gr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quarter" idx="10"/>
          </p:nvPr>
        </p:nvSpPr>
        <p:spPr/>
        <p:txBody>
          <a:bodyPr/>
          <a:lstStyle/>
          <a:p>
            <a:pPr>
              <a:defRPr/>
            </a:pPr>
            <a:fld id="{238CDFED-572D-4241-B5AA-A5E28FB0A68D}" type="datetime1">
              <a:rPr lang="zh-CN" altLang="en-US" smtClean="0"/>
              <a:t>2022/11/23</a:t>
            </a:fld>
            <a:endParaRPr lang="en-US" altLang="zh-CN"/>
          </a:p>
        </p:txBody>
      </p:sp>
      <p:sp>
        <p:nvSpPr>
          <p:cNvPr id="22531" name="Rectangle 2"/>
          <p:cNvSpPr>
            <a:spLocks noChangeArrowheads="1"/>
          </p:cNvSpPr>
          <p:nvPr/>
        </p:nvSpPr>
        <p:spPr bwMode="auto">
          <a:xfrm>
            <a:off x="539750" y="399671"/>
            <a:ext cx="8135938"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5.  </a:t>
            </a:r>
            <a:r>
              <a:rPr lang="en-US" altLang="zh-CN" sz="2400" dirty="0" err="1">
                <a:solidFill>
                  <a:schemeClr val="hlink"/>
                </a:solidFill>
                <a:latin typeface="微软雅黑" panose="020B0503020204020204" pitchFamily="34" charset="-122"/>
                <a:ea typeface="微软雅黑" panose="020B0503020204020204" pitchFamily="34" charset="-122"/>
              </a:rPr>
              <a:t>scatter</a:t>
            </a:r>
            <a:r>
              <a:rPr lang="en-US" altLang="en-US" sz="2400" dirty="0" err="1">
                <a:solidFill>
                  <a:schemeClr val="hlink"/>
                </a:solidFill>
                <a:latin typeface="微软雅黑" panose="020B0503020204020204" pitchFamily="34" charset="-122"/>
                <a:ea typeface="微软雅黑" panose="020B0503020204020204" pitchFamily="34" charset="-122"/>
              </a:rPr>
              <a:t>函数</a:t>
            </a:r>
            <a:r>
              <a:rPr lang="en-US" altLang="en-US" sz="2400" dirty="0">
                <a:solidFill>
                  <a:schemeClr val="hlink"/>
                </a:solidFill>
                <a:latin typeface="微软雅黑" panose="020B0503020204020204" pitchFamily="34" charset="-122"/>
                <a:ea typeface="微软雅黑" panose="020B0503020204020204" pitchFamily="34" charset="-122"/>
              </a:rPr>
              <a:t>：</a:t>
            </a:r>
            <a:r>
              <a:rPr lang="zh-CN" altLang="en-US" sz="2400" dirty="0">
                <a:solidFill>
                  <a:schemeClr val="hlink"/>
                </a:solidFill>
                <a:latin typeface="微软雅黑" panose="020B0503020204020204" pitchFamily="34" charset="-122"/>
                <a:ea typeface="微软雅黑" panose="020B0503020204020204" pitchFamily="34" charset="-122"/>
              </a:rPr>
              <a:t>散点</a:t>
            </a:r>
            <a:r>
              <a:rPr lang="en-US" altLang="en-US" sz="2400" dirty="0">
                <a:solidFill>
                  <a:schemeClr val="hlink"/>
                </a:solidFill>
                <a:latin typeface="微软雅黑" panose="020B0503020204020204" pitchFamily="34" charset="-122"/>
                <a:ea typeface="微软雅黑" panose="020B0503020204020204" pitchFamily="34" charset="-122"/>
              </a:rPr>
              <a:t>图</a:t>
            </a:r>
            <a:endParaRPr lang="zh-CN" altLang="en-US" sz="2400" dirty="0">
              <a:solidFill>
                <a:schemeClr val="hlink"/>
              </a:solidFill>
              <a:latin typeface="微软雅黑" panose="020B0503020204020204" pitchFamily="34" charset="-122"/>
              <a:ea typeface="微软雅黑" panose="020B0503020204020204" pitchFamily="34" charset="-122"/>
            </a:endParaRPr>
          </a:p>
        </p:txBody>
      </p:sp>
      <p:sp>
        <p:nvSpPr>
          <p:cNvPr id="22532" name="Rectangle 3"/>
          <p:cNvSpPr>
            <a:spLocks noChangeArrowheads="1"/>
          </p:cNvSpPr>
          <p:nvPr/>
        </p:nvSpPr>
        <p:spPr bwMode="auto">
          <a:xfrm>
            <a:off x="539750" y="2133220"/>
            <a:ext cx="7343775" cy="280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theta = </a:t>
            </a:r>
            <a:r>
              <a:rPr lang="en-US" altLang="en-US" sz="2000" dirty="0" err="1">
                <a:latin typeface="微软雅黑" panose="020B0503020204020204" pitchFamily="34" charset="-122"/>
                <a:ea typeface="微软雅黑" panose="020B0503020204020204" pitchFamily="34" charset="-122"/>
              </a:rPr>
              <a:t>linspace</a:t>
            </a:r>
            <a:r>
              <a:rPr lang="en-US" altLang="en-US" sz="2000" dirty="0">
                <a:latin typeface="微软雅黑" panose="020B0503020204020204" pitchFamily="34" charset="-122"/>
                <a:ea typeface="微软雅黑" panose="020B0503020204020204" pitchFamily="34" charset="-122"/>
              </a:rPr>
              <a:t>(0,1,500);</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x = exp(theta).*sin(100*theta);</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y = exp(theta).*cos(100*theta);</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a:t>
            </a:r>
            <a:r>
              <a:rPr lang="en-US" altLang="en-US" sz="2000" dirty="0" err="1">
                <a:latin typeface="微软雅黑" panose="020B0503020204020204" pitchFamily="34" charset="-122"/>
                <a:ea typeface="微软雅黑" panose="020B0503020204020204" pitchFamily="34" charset="-122"/>
              </a:rPr>
              <a:t>sz</a:t>
            </a:r>
            <a:r>
              <a:rPr lang="en-US" altLang="en-US" sz="2000" dirty="0">
                <a:latin typeface="微软雅黑" panose="020B0503020204020204" pitchFamily="34" charset="-122"/>
                <a:ea typeface="微软雅黑" panose="020B0503020204020204" pitchFamily="34" charset="-122"/>
              </a:rPr>
              <a:t> = </a:t>
            </a:r>
            <a:r>
              <a:rPr lang="en-US" altLang="en-US" sz="2000" dirty="0" err="1">
                <a:latin typeface="微软雅黑" panose="020B0503020204020204" pitchFamily="34" charset="-122"/>
                <a:ea typeface="微软雅黑" panose="020B0503020204020204" pitchFamily="34" charset="-122"/>
              </a:rPr>
              <a:t>linspace</a:t>
            </a:r>
            <a:r>
              <a:rPr lang="en-US" altLang="en-US" sz="2000" dirty="0">
                <a:latin typeface="微软雅黑" panose="020B0503020204020204" pitchFamily="34" charset="-122"/>
                <a:ea typeface="微软雅黑" panose="020B0503020204020204" pitchFamily="34" charset="-122"/>
              </a:rPr>
              <a:t>(1,100,500);</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scatter(</a:t>
            </a:r>
            <a:r>
              <a:rPr lang="en-US" altLang="en-US" sz="2000" dirty="0" err="1">
                <a:latin typeface="微软雅黑" panose="020B0503020204020204" pitchFamily="34" charset="-122"/>
                <a:ea typeface="微软雅黑" panose="020B0503020204020204" pitchFamily="34" charset="-122"/>
              </a:rPr>
              <a:t>x,y,sz,theta</a:t>
            </a:r>
            <a:r>
              <a:rPr lang="en-US" altLang="en-US" sz="2000" dirty="0">
                <a:latin typeface="微软雅黑" panose="020B0503020204020204" pitchFamily="34" charset="-122"/>
                <a:ea typeface="微软雅黑" panose="020B0503020204020204" pitchFamily="34" charset="-122"/>
              </a:rPr>
              <a:t>);</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a:t>
            </a:r>
            <a:r>
              <a:rPr lang="en-US" altLang="en-US" sz="2000" dirty="0" err="1">
                <a:latin typeface="微软雅黑" panose="020B0503020204020204" pitchFamily="34" charset="-122"/>
                <a:ea typeface="微软雅黑" panose="020B0503020204020204" pitchFamily="34" charset="-122"/>
              </a:rPr>
              <a:t>xlabel</a:t>
            </a:r>
            <a:r>
              <a:rPr lang="en-US" altLang="en-US" sz="2000" dirty="0">
                <a:latin typeface="微软雅黑" panose="020B0503020204020204" pitchFamily="34" charset="-122"/>
                <a:ea typeface="微软雅黑" panose="020B0503020204020204" pitchFamily="34" charset="-122"/>
              </a:rPr>
              <a:t>('X');  </a:t>
            </a:r>
            <a:r>
              <a:rPr lang="en-US" altLang="en-US" sz="2000" dirty="0" err="1">
                <a:latin typeface="微软雅黑" panose="020B0503020204020204" pitchFamily="34" charset="-122"/>
                <a:ea typeface="微软雅黑" panose="020B0503020204020204" pitchFamily="34" charset="-122"/>
              </a:rPr>
              <a:t>ylabel</a:t>
            </a:r>
            <a:r>
              <a:rPr lang="en-US" altLang="en-US" sz="2000" dirty="0">
                <a:latin typeface="微软雅黑" panose="020B0503020204020204" pitchFamily="34" charset="-122"/>
                <a:ea typeface="微软雅黑" panose="020B0503020204020204" pitchFamily="34" charset="-122"/>
              </a:rPr>
              <a:t>('Y');</a:t>
            </a:r>
          </a:p>
        </p:txBody>
      </p:sp>
      <p:grpSp>
        <p:nvGrpSpPr>
          <p:cNvPr id="6" name="组合 5">
            <a:extLst>
              <a:ext uri="{FF2B5EF4-FFF2-40B4-BE49-F238E27FC236}">
                <a16:creationId xmlns:a16="http://schemas.microsoft.com/office/drawing/2014/main" id="{A6103F58-BF02-43B5-A230-C0B7ECC1D8B6}"/>
              </a:ext>
            </a:extLst>
          </p:cNvPr>
          <p:cNvGrpSpPr/>
          <p:nvPr/>
        </p:nvGrpSpPr>
        <p:grpSpPr>
          <a:xfrm>
            <a:off x="179388" y="1124744"/>
            <a:ext cx="8280400" cy="936104"/>
            <a:chOff x="179388" y="947860"/>
            <a:chExt cx="8280400" cy="936104"/>
          </a:xfrm>
        </p:grpSpPr>
        <p:sp>
          <p:nvSpPr>
            <p:cNvPr id="7" name="Rectangle 3">
              <a:extLst>
                <a:ext uri="{FF2B5EF4-FFF2-40B4-BE49-F238E27FC236}">
                  <a16:creationId xmlns:a16="http://schemas.microsoft.com/office/drawing/2014/main" id="{C5D013AF-82EB-4CDF-90EA-D145131BF17E}"/>
                </a:ext>
              </a:extLst>
            </p:cNvPr>
            <p:cNvSpPr>
              <a:spLocks noChangeArrowheads="1"/>
            </p:cNvSpPr>
            <p:nvPr/>
          </p:nvSpPr>
          <p:spPr bwMode="auto">
            <a:xfrm>
              <a:off x="179388" y="1047743"/>
              <a:ext cx="8280400"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hlink"/>
                  </a:solidFill>
                  <a:latin typeface="微软雅黑" panose="020B0503020204020204" pitchFamily="34" charset="-122"/>
                  <a:ea typeface="微软雅黑" panose="020B0503020204020204" pitchFamily="34" charset="-122"/>
                </a:rPr>
                <a:t>-6</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绘制                                      对应的散点图。</a:t>
              </a:r>
              <a:endParaRPr lang="en-US"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4" name="对象 3">
              <a:extLst>
                <a:ext uri="{FF2B5EF4-FFF2-40B4-BE49-F238E27FC236}">
                  <a16:creationId xmlns:a16="http://schemas.microsoft.com/office/drawing/2014/main" id="{9C63A422-B0B2-4E6B-8D79-4B297FBE3DFF}"/>
                </a:ext>
              </a:extLst>
            </p:cNvPr>
            <p:cNvGraphicFramePr>
              <a:graphicFrameLocks noChangeAspect="1"/>
            </p:cNvGraphicFramePr>
            <p:nvPr>
              <p:extLst>
                <p:ext uri="{D42A27DB-BD31-4B8C-83A1-F6EECF244321}">
                  <p14:modId xmlns:p14="http://schemas.microsoft.com/office/powerpoint/2010/main" val="54254704"/>
                </p:ext>
              </p:extLst>
            </p:nvPr>
          </p:nvGraphicFramePr>
          <p:xfrm>
            <a:off x="2339752" y="947860"/>
            <a:ext cx="3303896" cy="936104"/>
          </p:xfrm>
          <a:graphic>
            <a:graphicData uri="http://schemas.openxmlformats.org/presentationml/2006/ole">
              <mc:AlternateContent xmlns:mc="http://schemas.openxmlformats.org/markup-compatibility/2006">
                <mc:Choice xmlns:v="urn:schemas-microsoft-com:vml" Requires="v">
                  <p:oleObj name="Equation" r:id="rId2" imgW="1714500" imgH="482600" progId="Equation.DSMT4">
                    <p:embed/>
                  </p:oleObj>
                </mc:Choice>
                <mc:Fallback>
                  <p:oleObj name="Equation" r:id="rId2" imgW="1714500" imgH="4826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947860"/>
                          <a:ext cx="3303896" cy="936104"/>
                        </a:xfrm>
                        <a:prstGeom prst="rect">
                          <a:avLst/>
                        </a:prstGeom>
                        <a:noFill/>
                      </p:spPr>
                    </p:pic>
                  </p:oleObj>
                </mc:Fallback>
              </mc:AlternateContent>
            </a:graphicData>
          </a:graphic>
        </p:graphicFrame>
      </p:grpSp>
      <p:pic>
        <p:nvPicPr>
          <p:cNvPr id="132099" name="Picture 3">
            <a:extLst>
              <a:ext uri="{FF2B5EF4-FFF2-40B4-BE49-F238E27FC236}">
                <a16:creationId xmlns:a16="http://schemas.microsoft.com/office/drawing/2014/main" id="{51C5DE1A-52E5-46CA-A571-FC4EEA08D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313" y="3077674"/>
            <a:ext cx="3923346" cy="297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CFCE3F81-CC73-44D3-A86D-5BE613F2DE09}"/>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633647926"/>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50526DAB-18F8-44CE-905B-462551E26EDD}" type="datetime1">
              <a:rPr lang="zh-CN" altLang="en-US" smtClean="0"/>
              <a:t>2022/11/23</a:t>
            </a:fld>
            <a:endParaRPr lang="en-US" altLang="zh-CN"/>
          </a:p>
        </p:txBody>
      </p:sp>
      <p:sp>
        <p:nvSpPr>
          <p:cNvPr id="23555" name="Rectangle 2"/>
          <p:cNvSpPr>
            <a:spLocks noChangeArrowheads="1"/>
          </p:cNvSpPr>
          <p:nvPr/>
        </p:nvSpPr>
        <p:spPr bwMode="auto">
          <a:xfrm>
            <a:off x="539750" y="399671"/>
            <a:ext cx="8135938"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6. yyaxis</a:t>
            </a:r>
            <a:r>
              <a:rPr lang="zh-CN" altLang="en-US" sz="2400" dirty="0">
                <a:solidFill>
                  <a:schemeClr val="hlink"/>
                </a:solidFill>
                <a:latin typeface="微软雅黑" panose="020B0503020204020204" pitchFamily="34" charset="-122"/>
                <a:ea typeface="微软雅黑" panose="020B0503020204020204" pitchFamily="34" charset="-122"/>
              </a:rPr>
              <a:t>函数：双纵坐标绘图</a:t>
            </a:r>
          </a:p>
        </p:txBody>
      </p:sp>
      <p:sp>
        <p:nvSpPr>
          <p:cNvPr id="23556" name="Rectangle 3"/>
          <p:cNvSpPr>
            <a:spLocks noChangeArrowheads="1"/>
          </p:cNvSpPr>
          <p:nvPr/>
        </p:nvSpPr>
        <p:spPr bwMode="auto">
          <a:xfrm>
            <a:off x="539750" y="2044369"/>
            <a:ext cx="8353425" cy="419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x = 0:0.01:20;    </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y1 = 200*exp(-0.05*x).*sin(x);  </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y2 = 0.8*exp(-0.5*x).*sin(10*x);  </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yyaxis left</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plot(x,y1);  </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a:t>
            </a:r>
            <a:r>
              <a:rPr lang="en-US" altLang="en-US" sz="2000" dirty="0" err="1">
                <a:latin typeface="微软雅黑" panose="020B0503020204020204" pitchFamily="34" charset="-122"/>
                <a:ea typeface="微软雅黑" panose="020B0503020204020204" pitchFamily="34" charset="-122"/>
              </a:rPr>
              <a:t>xlabel</a:t>
            </a:r>
            <a:r>
              <a:rPr lang="en-US" altLang="en-US" sz="2000" dirty="0">
                <a:latin typeface="微软雅黑" panose="020B0503020204020204" pitchFamily="34" charset="-122"/>
                <a:ea typeface="微软雅黑" panose="020B0503020204020204" pitchFamily="34" charset="-122"/>
              </a:rPr>
              <a:t>('X'); </a:t>
            </a:r>
            <a:r>
              <a:rPr lang="en-US" altLang="en-US" sz="2000" dirty="0" err="1">
                <a:latin typeface="微软雅黑" panose="020B0503020204020204" pitchFamily="34" charset="-122"/>
                <a:ea typeface="微软雅黑" panose="020B0503020204020204" pitchFamily="34" charset="-122"/>
              </a:rPr>
              <a:t>ylabel</a:t>
            </a:r>
            <a:r>
              <a:rPr lang="en-US" altLang="en-US" sz="2000" dirty="0">
                <a:latin typeface="微软雅黑" panose="020B0503020204020204" pitchFamily="34" charset="-122"/>
                <a:ea typeface="微软雅黑" panose="020B0503020204020204" pitchFamily="34" charset="-122"/>
              </a:rPr>
              <a:t>('Left  Y');</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yyaxis right</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plot(x,y2);</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a:t>
            </a:r>
            <a:r>
              <a:rPr lang="en-US" altLang="en-US" sz="2000" dirty="0" err="1">
                <a:latin typeface="微软雅黑" panose="020B0503020204020204" pitchFamily="34" charset="-122"/>
                <a:ea typeface="微软雅黑" panose="020B0503020204020204" pitchFamily="34" charset="-122"/>
              </a:rPr>
              <a:t>ylabel</a:t>
            </a:r>
            <a:r>
              <a:rPr lang="en-US" altLang="en-US" sz="2000" dirty="0">
                <a:latin typeface="微软雅黑" panose="020B0503020204020204" pitchFamily="34" charset="-122"/>
                <a:ea typeface="微软雅黑" panose="020B0503020204020204" pitchFamily="34" charset="-122"/>
              </a:rPr>
              <a:t>('Right  Y'); </a:t>
            </a:r>
            <a:endParaRPr lang="en-US" altLang="en-US" sz="2000" dirty="0">
              <a:solidFill>
                <a:srgbClr val="33CC33"/>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EED37CE-0568-4823-858D-44A19468E988}"/>
              </a:ext>
            </a:extLst>
          </p:cNvPr>
          <p:cNvPicPr>
            <a:picLocks noChangeAspect="1"/>
          </p:cNvPicPr>
          <p:nvPr/>
        </p:nvPicPr>
        <p:blipFill>
          <a:blip r:embed="rId2"/>
          <a:stretch>
            <a:fillRect/>
          </a:stretch>
        </p:blipFill>
        <p:spPr>
          <a:xfrm>
            <a:off x="4476144" y="3007730"/>
            <a:ext cx="4560352" cy="3425625"/>
          </a:xfrm>
          <a:prstGeom prst="rect">
            <a:avLst/>
          </a:prstGeom>
        </p:spPr>
      </p:pic>
      <p:grpSp>
        <p:nvGrpSpPr>
          <p:cNvPr id="7" name="组合 6">
            <a:extLst>
              <a:ext uri="{FF2B5EF4-FFF2-40B4-BE49-F238E27FC236}">
                <a16:creationId xmlns:a16="http://schemas.microsoft.com/office/drawing/2014/main" id="{186B3FEA-5FB8-4A9C-8B6C-AEC954EBB2D8}"/>
              </a:ext>
            </a:extLst>
          </p:cNvPr>
          <p:cNvGrpSpPr/>
          <p:nvPr/>
        </p:nvGrpSpPr>
        <p:grpSpPr>
          <a:xfrm>
            <a:off x="179387" y="1124223"/>
            <a:ext cx="8713787" cy="936625"/>
            <a:chOff x="179387" y="947738"/>
            <a:chExt cx="8713787" cy="936625"/>
          </a:xfrm>
        </p:grpSpPr>
        <p:sp>
          <p:nvSpPr>
            <p:cNvPr id="8" name="Rectangle 3">
              <a:extLst>
                <a:ext uri="{FF2B5EF4-FFF2-40B4-BE49-F238E27FC236}">
                  <a16:creationId xmlns:a16="http://schemas.microsoft.com/office/drawing/2014/main" id="{753393C8-8A8A-4D80-9AA7-1EB66E6B67C6}"/>
                </a:ext>
              </a:extLst>
            </p:cNvPr>
            <p:cNvSpPr>
              <a:spLocks noChangeArrowheads="1"/>
            </p:cNvSpPr>
            <p:nvPr/>
          </p:nvSpPr>
          <p:spPr bwMode="auto">
            <a:xfrm>
              <a:off x="179387" y="1047743"/>
              <a:ext cx="8713787"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hlink"/>
                  </a:solidFill>
                  <a:latin typeface="微软雅黑" panose="020B0503020204020204" pitchFamily="34" charset="-122"/>
                  <a:ea typeface="微软雅黑" panose="020B0503020204020204" pitchFamily="34" charset="-122"/>
                </a:rPr>
                <a:t>-7</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绘制                                            对应的双</a:t>
              </a:r>
              <a:r>
                <a:rPr lang="en-US" altLang="zh-CN" sz="2400" dirty="0">
                  <a:solidFill>
                    <a:schemeClr val="bg2"/>
                  </a:solidFill>
                  <a:latin typeface="微软雅黑" panose="020B0503020204020204" pitchFamily="34" charset="-122"/>
                  <a:ea typeface="微软雅黑" panose="020B0503020204020204" pitchFamily="34" charset="-122"/>
                </a:rPr>
                <a:t>y</a:t>
              </a:r>
              <a:r>
                <a:rPr lang="zh-CN" altLang="en-US" sz="2400" dirty="0">
                  <a:solidFill>
                    <a:schemeClr val="bg2"/>
                  </a:solidFill>
                  <a:latin typeface="微软雅黑" panose="020B0503020204020204" pitchFamily="34" charset="-122"/>
                  <a:ea typeface="微软雅黑" panose="020B0503020204020204" pitchFamily="34" charset="-122"/>
                </a:rPr>
                <a:t>轴图。</a:t>
              </a:r>
              <a:endParaRPr lang="en-US"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FB5CB536-4D24-4319-8E5D-9E2FEAE7BEE6}"/>
                </a:ext>
              </a:extLst>
            </p:cNvPr>
            <p:cNvGraphicFramePr>
              <a:graphicFrameLocks noChangeAspect="1"/>
            </p:cNvGraphicFramePr>
            <p:nvPr>
              <p:extLst>
                <p:ext uri="{D42A27DB-BD31-4B8C-83A1-F6EECF244321}">
                  <p14:modId xmlns:p14="http://schemas.microsoft.com/office/powerpoint/2010/main" val="1610685274"/>
                </p:ext>
              </p:extLst>
            </p:nvPr>
          </p:nvGraphicFramePr>
          <p:xfrm>
            <a:off x="2290614" y="947738"/>
            <a:ext cx="3865562" cy="936625"/>
          </p:xfrm>
          <a:graphic>
            <a:graphicData uri="http://schemas.openxmlformats.org/presentationml/2006/ole">
              <mc:AlternateContent xmlns:mc="http://schemas.openxmlformats.org/markup-compatibility/2006">
                <mc:Choice xmlns:v="urn:schemas-microsoft-com:vml" Requires="v">
                  <p:oleObj name="Equation" r:id="rId3" imgW="2006280" imgH="482400" progId="Equation.DSMT4">
                    <p:embed/>
                  </p:oleObj>
                </mc:Choice>
                <mc:Fallback>
                  <p:oleObj name="Equation" r:id="rId3" imgW="2006280" imgH="482400" progId="Equation.DSMT4">
                    <p:embed/>
                    <p:pic>
                      <p:nvPicPr>
                        <p:cNvPr id="4" name="对象 3">
                          <a:extLst>
                            <a:ext uri="{FF2B5EF4-FFF2-40B4-BE49-F238E27FC236}">
                              <a16:creationId xmlns:a16="http://schemas.microsoft.com/office/drawing/2014/main" id="{9C63A422-B0B2-4E6B-8D79-4B297FBE3DFF}"/>
                            </a:ext>
                          </a:extLst>
                        </p:cNvPr>
                        <p:cNvPicPr>
                          <a:picLocks noChangeAspect="1" noChangeArrowheads="1"/>
                        </p:cNvPicPr>
                        <p:nvPr/>
                      </p:nvPicPr>
                      <p:blipFill>
                        <a:blip r:embed="rId4"/>
                        <a:srcRect/>
                        <a:stretch>
                          <a:fillRect/>
                        </a:stretch>
                      </p:blipFill>
                      <p:spPr bwMode="auto">
                        <a:xfrm>
                          <a:off x="2290614" y="947738"/>
                          <a:ext cx="3865562" cy="936625"/>
                        </a:xfrm>
                        <a:prstGeom prst="rect">
                          <a:avLst/>
                        </a:prstGeom>
                        <a:noFill/>
                      </p:spPr>
                    </p:pic>
                  </p:oleObj>
                </mc:Fallback>
              </mc:AlternateContent>
            </a:graphicData>
          </a:graphic>
        </p:graphicFrame>
      </p:grpSp>
      <p:sp>
        <p:nvSpPr>
          <p:cNvPr id="3" name="页脚占位符 2">
            <a:extLst>
              <a:ext uri="{FF2B5EF4-FFF2-40B4-BE49-F238E27FC236}">
                <a16:creationId xmlns:a16="http://schemas.microsoft.com/office/drawing/2014/main" id="{6C3C139A-6433-4B9B-AF91-2B88C0FD5127}"/>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AD8E5CF7-F229-4237-9BF0-D6BE567A2257}" type="datetime1">
              <a:rPr lang="zh-CN" altLang="en-US" smtClean="0"/>
              <a:t>2022/11/23</a:t>
            </a:fld>
            <a:endParaRPr lang="en-US" altLang="zh-CN"/>
          </a:p>
        </p:txBody>
      </p:sp>
      <p:sp>
        <p:nvSpPr>
          <p:cNvPr id="23555" name="Rectangle 2"/>
          <p:cNvSpPr>
            <a:spLocks noChangeArrowheads="1"/>
          </p:cNvSpPr>
          <p:nvPr/>
        </p:nvSpPr>
        <p:spPr bwMode="auto">
          <a:xfrm>
            <a:off x="539750" y="399671"/>
            <a:ext cx="8135938"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7. </a:t>
            </a:r>
            <a:r>
              <a:rPr lang="en-US" altLang="zh-CN" sz="2400" dirty="0" err="1">
                <a:solidFill>
                  <a:schemeClr val="hlink"/>
                </a:solidFill>
                <a:latin typeface="微软雅黑" panose="020B0503020204020204" pitchFamily="34" charset="-122"/>
                <a:ea typeface="微软雅黑" panose="020B0503020204020204" pitchFamily="34" charset="-122"/>
              </a:rPr>
              <a:t>stackedplot</a:t>
            </a:r>
            <a:r>
              <a:rPr lang="zh-CN" altLang="en-US" sz="2400" dirty="0">
                <a:solidFill>
                  <a:schemeClr val="hlink"/>
                </a:solidFill>
                <a:latin typeface="微软雅黑" panose="020B0503020204020204" pitchFamily="34" charset="-122"/>
                <a:ea typeface="微软雅黑" panose="020B0503020204020204" pitchFamily="34" charset="-122"/>
              </a:rPr>
              <a:t>函数：多变量堆叠图</a:t>
            </a:r>
          </a:p>
        </p:txBody>
      </p:sp>
      <p:sp>
        <p:nvSpPr>
          <p:cNvPr id="23556" name="Rectangle 3"/>
          <p:cNvSpPr>
            <a:spLocks noChangeArrowheads="1"/>
          </p:cNvSpPr>
          <p:nvPr/>
        </p:nvSpPr>
        <p:spPr bwMode="auto">
          <a:xfrm>
            <a:off x="179512" y="2836457"/>
            <a:ext cx="8928992" cy="142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T = </a:t>
            </a:r>
            <a:r>
              <a:rPr lang="en-US" altLang="en-US" sz="2000" dirty="0" err="1">
                <a:latin typeface="微软雅黑" panose="020B0503020204020204" pitchFamily="34" charset="-122"/>
                <a:ea typeface="微软雅黑" panose="020B0503020204020204" pitchFamily="34" charset="-122"/>
              </a:rPr>
              <a:t>readtable</a:t>
            </a:r>
            <a:r>
              <a:rPr lang="en-US" altLang="en-US"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中国石化历史股票价格</a:t>
            </a:r>
            <a:r>
              <a:rPr lang="en-US" altLang="zh-CN" sz="2000" dirty="0">
                <a:latin typeface="微软雅黑" panose="020B0503020204020204" pitchFamily="34" charset="-122"/>
                <a:ea typeface="微软雅黑" panose="020B0503020204020204" pitchFamily="34" charset="-122"/>
              </a:rPr>
              <a:t>.</a:t>
            </a:r>
            <a:r>
              <a:rPr lang="en-US" altLang="en-US" sz="2000" dirty="0">
                <a:latin typeface="微软雅黑" panose="020B0503020204020204" pitchFamily="34" charset="-122"/>
                <a:ea typeface="微软雅黑" panose="020B0503020204020204" pitchFamily="34" charset="-122"/>
              </a:rPr>
              <a:t>xlsx','PreserveVariableNames',1)</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T = table2timetable(T);</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a:t>
            </a:r>
            <a:r>
              <a:rPr lang="en-US" altLang="en-US" sz="2000" dirty="0" err="1">
                <a:latin typeface="微软雅黑" panose="020B0503020204020204" pitchFamily="34" charset="-122"/>
                <a:ea typeface="微软雅黑" panose="020B0503020204020204" pitchFamily="34" charset="-122"/>
              </a:rPr>
              <a:t>stackedplot</a:t>
            </a:r>
            <a:r>
              <a:rPr lang="en-US" altLang="en-US" sz="2000" dirty="0">
                <a:latin typeface="微软雅黑" panose="020B0503020204020204" pitchFamily="34" charset="-122"/>
                <a:ea typeface="微软雅黑" panose="020B0503020204020204" pitchFamily="34" charset="-122"/>
              </a:rPr>
              <a:t>(T)</a:t>
            </a:r>
            <a:endParaRPr lang="en-US" altLang="en-US" sz="2000" dirty="0">
              <a:solidFill>
                <a:srgbClr val="33CC33"/>
              </a:solidFill>
              <a:latin typeface="微软雅黑" panose="020B0503020204020204" pitchFamily="34" charset="-122"/>
              <a:ea typeface="微软雅黑" panose="020B0503020204020204" pitchFamily="34" charset="-122"/>
            </a:endParaRPr>
          </a:p>
        </p:txBody>
      </p:sp>
      <p:sp>
        <p:nvSpPr>
          <p:cNvPr id="8" name="Rectangle 3">
            <a:extLst>
              <a:ext uri="{FF2B5EF4-FFF2-40B4-BE49-F238E27FC236}">
                <a16:creationId xmlns:a16="http://schemas.microsoft.com/office/drawing/2014/main" id="{753393C8-8A8A-4D80-9AA7-1EB66E6B67C6}"/>
              </a:ext>
            </a:extLst>
          </p:cNvPr>
          <p:cNvSpPr>
            <a:spLocks noChangeArrowheads="1"/>
          </p:cNvSpPr>
          <p:nvPr/>
        </p:nvSpPr>
        <p:spPr bwMode="auto">
          <a:xfrm>
            <a:off x="179387" y="1047743"/>
            <a:ext cx="8713787" cy="168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hlink"/>
                </a:solidFill>
                <a:latin typeface="微软雅黑" panose="020B0503020204020204" pitchFamily="34" charset="-122"/>
                <a:ea typeface="微软雅黑" panose="020B0503020204020204" pitchFamily="34" charset="-122"/>
              </a:rPr>
              <a:t>-8</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从文件“中国石化历史股票价格</a:t>
            </a:r>
            <a:r>
              <a:rPr lang="en-US" altLang="zh-CN" sz="2400" dirty="0">
                <a:solidFill>
                  <a:schemeClr val="bg2"/>
                </a:solidFill>
                <a:latin typeface="微软雅黑" panose="020B0503020204020204" pitchFamily="34" charset="-122"/>
                <a:ea typeface="微软雅黑" panose="020B0503020204020204" pitchFamily="34" charset="-122"/>
              </a:rPr>
              <a:t>.xlsx”</a:t>
            </a:r>
            <a:r>
              <a:rPr lang="zh-CN" altLang="en-US" sz="2400" dirty="0">
                <a:solidFill>
                  <a:schemeClr val="bg2"/>
                </a:solidFill>
                <a:latin typeface="微软雅黑" panose="020B0503020204020204" pitchFamily="34" charset="-122"/>
                <a:ea typeface="微软雅黑" panose="020B0503020204020204" pitchFamily="34" charset="-122"/>
              </a:rPr>
              <a:t>读取中国石化的历史股票价格数据，用</a:t>
            </a:r>
            <a:r>
              <a:rPr lang="en-US" altLang="zh-CN" sz="2400" dirty="0" err="1">
                <a:solidFill>
                  <a:schemeClr val="bg2"/>
                </a:solidFill>
                <a:latin typeface="微软雅黑" panose="020B0503020204020204" pitchFamily="34" charset="-122"/>
                <a:ea typeface="微软雅黑" panose="020B0503020204020204" pitchFamily="34" charset="-122"/>
              </a:rPr>
              <a:t>stackedplot</a:t>
            </a:r>
            <a:r>
              <a:rPr lang="zh-CN" altLang="en-US" sz="2400" dirty="0">
                <a:solidFill>
                  <a:schemeClr val="bg2"/>
                </a:solidFill>
                <a:latin typeface="微软雅黑" panose="020B0503020204020204" pitchFamily="34" charset="-122"/>
                <a:ea typeface="微软雅黑" panose="020B0503020204020204" pitchFamily="34" charset="-122"/>
              </a:rPr>
              <a:t>函数绘制开盘价、最高价、最低价和收盘价关于日期的多变量堆叠图。</a:t>
            </a:r>
            <a:endParaRPr lang="en-US" altLang="en-US" sz="2400" dirty="0">
              <a:solidFill>
                <a:schemeClr val="bg2"/>
              </a:solidFill>
              <a:latin typeface="微软雅黑" panose="020B0503020204020204" pitchFamily="34" charset="-122"/>
              <a:ea typeface="微软雅黑" panose="020B0503020204020204" pitchFamily="34" charset="-122"/>
            </a:endParaRPr>
          </a:p>
        </p:txBody>
      </p:sp>
      <p:pic>
        <p:nvPicPr>
          <p:cNvPr id="133122" name="Picture 2">
            <a:extLst>
              <a:ext uri="{FF2B5EF4-FFF2-40B4-BE49-F238E27FC236}">
                <a16:creationId xmlns:a16="http://schemas.microsoft.com/office/drawing/2014/main" id="{A86363BF-ABBF-4695-BD9B-C368C6265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293543"/>
            <a:ext cx="4319587"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9231CE4E-4D74-40FA-A2EA-324223AB261C}"/>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72377159"/>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2F8EF7F8-FBB8-437E-B7D4-DEDD79FA07FA}" type="datetime1">
              <a:rPr lang="zh-CN" altLang="en-US" smtClean="0"/>
              <a:t>2022/11/23</a:t>
            </a:fld>
            <a:endParaRPr lang="en-US" altLang="zh-CN"/>
          </a:p>
        </p:txBody>
      </p:sp>
      <p:sp>
        <p:nvSpPr>
          <p:cNvPr id="23555" name="Rectangle 2"/>
          <p:cNvSpPr>
            <a:spLocks noChangeArrowheads="1"/>
          </p:cNvSpPr>
          <p:nvPr/>
        </p:nvSpPr>
        <p:spPr bwMode="auto">
          <a:xfrm>
            <a:off x="539750" y="399671"/>
            <a:ext cx="8135938"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8. plot3</a:t>
            </a:r>
            <a:r>
              <a:rPr lang="zh-CN" altLang="en-US" sz="2400" dirty="0">
                <a:solidFill>
                  <a:schemeClr val="hlink"/>
                </a:solidFill>
                <a:latin typeface="微软雅黑" panose="020B0503020204020204" pitchFamily="34" charset="-122"/>
                <a:ea typeface="微软雅黑" panose="020B0503020204020204" pitchFamily="34" charset="-122"/>
              </a:rPr>
              <a:t>函数：三维线图</a:t>
            </a:r>
          </a:p>
        </p:txBody>
      </p:sp>
      <p:sp>
        <p:nvSpPr>
          <p:cNvPr id="23556" name="Rectangle 3"/>
          <p:cNvSpPr>
            <a:spLocks noChangeArrowheads="1"/>
          </p:cNvSpPr>
          <p:nvPr/>
        </p:nvSpPr>
        <p:spPr bwMode="auto">
          <a:xfrm>
            <a:off x="539750" y="2348880"/>
            <a:ext cx="8353425" cy="419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t = </a:t>
            </a:r>
            <a:r>
              <a:rPr lang="en-US" altLang="en-US" sz="2000" dirty="0" err="1">
                <a:latin typeface="微软雅黑" panose="020B0503020204020204" pitchFamily="34" charset="-122"/>
                <a:ea typeface="微软雅黑" panose="020B0503020204020204" pitchFamily="34" charset="-122"/>
              </a:rPr>
              <a:t>linspace</a:t>
            </a:r>
            <a:r>
              <a:rPr lang="en-US" altLang="en-US" sz="2000" dirty="0">
                <a:latin typeface="微软雅黑" panose="020B0503020204020204" pitchFamily="34" charset="-122"/>
                <a:ea typeface="微软雅黑" panose="020B0503020204020204" pitchFamily="34" charset="-122"/>
              </a:rPr>
              <a:t>(0, 10*pi, 300);    </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x = 20*sin(t);</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y = 20*cos(t);</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z = t;</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plot3(x, y, z, 'r', 'linewidth', 2);    </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grid on</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a:t>
            </a:r>
            <a:r>
              <a:rPr lang="en-US" altLang="en-US" sz="2000" dirty="0" err="1">
                <a:latin typeface="微软雅黑" panose="020B0503020204020204" pitchFamily="34" charset="-122"/>
                <a:ea typeface="微软雅黑" panose="020B0503020204020204" pitchFamily="34" charset="-122"/>
              </a:rPr>
              <a:t>xlabel</a:t>
            </a:r>
            <a:r>
              <a:rPr lang="en-US" altLang="en-US" sz="2000" dirty="0">
                <a:latin typeface="微软雅黑" panose="020B0503020204020204" pitchFamily="34" charset="-122"/>
                <a:ea typeface="微软雅黑" panose="020B0503020204020204" pitchFamily="34" charset="-122"/>
              </a:rPr>
              <a:t>('X');</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a:t>
            </a:r>
            <a:r>
              <a:rPr lang="en-US" altLang="en-US" sz="2000" dirty="0" err="1">
                <a:latin typeface="微软雅黑" panose="020B0503020204020204" pitchFamily="34" charset="-122"/>
                <a:ea typeface="微软雅黑" panose="020B0503020204020204" pitchFamily="34" charset="-122"/>
              </a:rPr>
              <a:t>ylabel</a:t>
            </a:r>
            <a:r>
              <a:rPr lang="en-US" altLang="en-US" sz="2000" dirty="0">
                <a:latin typeface="微软雅黑" panose="020B0503020204020204" pitchFamily="34" charset="-122"/>
                <a:ea typeface="微软雅黑" panose="020B0503020204020204" pitchFamily="34" charset="-122"/>
              </a:rPr>
              <a:t>('Y');</a:t>
            </a:r>
          </a:p>
          <a:p>
            <a:pPr algn="l">
              <a:lnSpc>
                <a:spcPct val="150000"/>
              </a:lnSpc>
              <a:spcBef>
                <a:spcPct val="0"/>
              </a:spcBef>
            </a:pPr>
            <a:r>
              <a:rPr lang="en-US" altLang="en-US" sz="2000" dirty="0">
                <a:latin typeface="微软雅黑" panose="020B0503020204020204" pitchFamily="34" charset="-122"/>
                <a:ea typeface="微软雅黑" panose="020B0503020204020204" pitchFamily="34" charset="-122"/>
              </a:rPr>
              <a:t>&gt;&gt; </a:t>
            </a:r>
            <a:r>
              <a:rPr lang="en-US" altLang="en-US" sz="2000" dirty="0" err="1">
                <a:latin typeface="微软雅黑" panose="020B0503020204020204" pitchFamily="34" charset="-122"/>
                <a:ea typeface="微软雅黑" panose="020B0503020204020204" pitchFamily="34" charset="-122"/>
              </a:rPr>
              <a:t>zlabel</a:t>
            </a:r>
            <a:r>
              <a:rPr lang="en-US" altLang="en-US" sz="2000" dirty="0">
                <a:latin typeface="微软雅黑" panose="020B0503020204020204" pitchFamily="34" charset="-122"/>
                <a:ea typeface="微软雅黑" panose="020B0503020204020204" pitchFamily="34" charset="-122"/>
              </a:rPr>
              <a:t>('Z'); </a:t>
            </a:r>
            <a:endParaRPr lang="en-US" altLang="en-US" sz="2000" dirty="0">
              <a:solidFill>
                <a:srgbClr val="33CC33"/>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186B3FEA-5FB8-4A9C-8B6C-AEC954EBB2D8}"/>
              </a:ext>
            </a:extLst>
          </p:cNvPr>
          <p:cNvGrpSpPr/>
          <p:nvPr/>
        </p:nvGrpSpPr>
        <p:grpSpPr>
          <a:xfrm>
            <a:off x="179387" y="969342"/>
            <a:ext cx="8713787" cy="1379538"/>
            <a:chOff x="179387" y="727075"/>
            <a:chExt cx="8713787" cy="1379538"/>
          </a:xfrm>
        </p:grpSpPr>
        <p:sp>
          <p:nvSpPr>
            <p:cNvPr id="8" name="Rectangle 3">
              <a:extLst>
                <a:ext uri="{FF2B5EF4-FFF2-40B4-BE49-F238E27FC236}">
                  <a16:creationId xmlns:a16="http://schemas.microsoft.com/office/drawing/2014/main" id="{753393C8-8A8A-4D80-9AA7-1EB66E6B67C6}"/>
                </a:ext>
              </a:extLst>
            </p:cNvPr>
            <p:cNvSpPr>
              <a:spLocks noChangeArrowheads="1"/>
            </p:cNvSpPr>
            <p:nvPr/>
          </p:nvSpPr>
          <p:spPr bwMode="auto">
            <a:xfrm>
              <a:off x="179387" y="1047743"/>
              <a:ext cx="8713787"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hlink"/>
                  </a:solidFill>
                  <a:latin typeface="微软雅黑" panose="020B0503020204020204" pitchFamily="34" charset="-122"/>
                  <a:ea typeface="微软雅黑" panose="020B0503020204020204" pitchFamily="34" charset="-122"/>
                </a:rPr>
                <a:t>-9</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绘制三维螺旋线                                    。</a:t>
              </a:r>
              <a:endParaRPr lang="en-US"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FB5CB536-4D24-4319-8E5D-9E2FEAE7BEE6}"/>
                </a:ext>
              </a:extLst>
            </p:cNvPr>
            <p:cNvGraphicFramePr>
              <a:graphicFrameLocks noChangeAspect="1"/>
            </p:cNvGraphicFramePr>
            <p:nvPr>
              <p:extLst>
                <p:ext uri="{D42A27DB-BD31-4B8C-83A1-F6EECF244321}">
                  <p14:modId xmlns:p14="http://schemas.microsoft.com/office/powerpoint/2010/main" val="824433514"/>
                </p:ext>
              </p:extLst>
            </p:nvPr>
          </p:nvGraphicFramePr>
          <p:xfrm>
            <a:off x="3815110" y="727075"/>
            <a:ext cx="3205162" cy="1379538"/>
          </p:xfrm>
          <a:graphic>
            <a:graphicData uri="http://schemas.openxmlformats.org/presentationml/2006/ole">
              <mc:AlternateContent xmlns:mc="http://schemas.openxmlformats.org/markup-compatibility/2006">
                <mc:Choice xmlns:v="urn:schemas-microsoft-com:vml" Requires="v">
                  <p:oleObj name="Equation" r:id="rId2" imgW="1663560" imgH="711000" progId="Equation.DSMT4">
                    <p:embed/>
                  </p:oleObj>
                </mc:Choice>
                <mc:Fallback>
                  <p:oleObj name="Equation" r:id="rId2" imgW="1663560" imgH="711000" progId="Equation.DSMT4">
                    <p:embed/>
                    <p:pic>
                      <p:nvPicPr>
                        <p:cNvPr id="9" name="对象 8">
                          <a:extLst>
                            <a:ext uri="{FF2B5EF4-FFF2-40B4-BE49-F238E27FC236}">
                              <a16:creationId xmlns:a16="http://schemas.microsoft.com/office/drawing/2014/main" id="{FB5CB536-4D24-4319-8E5D-9E2FEAE7BEE6}"/>
                            </a:ext>
                          </a:extLst>
                        </p:cNvPr>
                        <p:cNvPicPr>
                          <a:picLocks noChangeAspect="1" noChangeArrowheads="1"/>
                        </p:cNvPicPr>
                        <p:nvPr/>
                      </p:nvPicPr>
                      <p:blipFill>
                        <a:blip r:embed="rId3"/>
                        <a:srcRect/>
                        <a:stretch>
                          <a:fillRect/>
                        </a:stretch>
                      </p:blipFill>
                      <p:spPr bwMode="auto">
                        <a:xfrm>
                          <a:off x="3815110" y="727075"/>
                          <a:ext cx="3205162" cy="1379538"/>
                        </a:xfrm>
                        <a:prstGeom prst="rect">
                          <a:avLst/>
                        </a:prstGeom>
                        <a:noFill/>
                      </p:spPr>
                    </p:pic>
                  </p:oleObj>
                </mc:Fallback>
              </mc:AlternateContent>
            </a:graphicData>
          </a:graphic>
        </p:graphicFrame>
      </p:grpSp>
      <p:pic>
        <p:nvPicPr>
          <p:cNvPr id="134146" name="图片 1">
            <a:extLst>
              <a:ext uri="{FF2B5EF4-FFF2-40B4-BE49-F238E27FC236}">
                <a16:creationId xmlns:a16="http://schemas.microsoft.com/office/drawing/2014/main" id="{C54B7170-D354-4F6C-AE0D-C8AA8ADC2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350" y="2822711"/>
            <a:ext cx="4010990" cy="3042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14BCBE9B-FF64-4294-9C9E-07302C206AE1}"/>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365132351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34E3F6-0F3B-454D-A1D6-1F60D70EA839}"/>
              </a:ext>
            </a:extLst>
          </p:cNvPr>
          <p:cNvSpPr>
            <a:spLocks noGrp="1"/>
          </p:cNvSpPr>
          <p:nvPr>
            <p:ph type="dt" sz="half" idx="10"/>
          </p:nvPr>
        </p:nvSpPr>
        <p:spPr/>
        <p:txBody>
          <a:bodyPr/>
          <a:lstStyle/>
          <a:p>
            <a:pPr>
              <a:defRPr/>
            </a:pPr>
            <a:fld id="{02414B6F-5996-4067-A769-2055C4DA9029}" type="datetime1">
              <a:rPr lang="zh-CN" altLang="en-US" smtClean="0"/>
              <a:t>2022/11/23</a:t>
            </a:fld>
            <a:endParaRPr lang="en-US" altLang="zh-CN"/>
          </a:p>
        </p:txBody>
      </p:sp>
      <p:sp>
        <p:nvSpPr>
          <p:cNvPr id="4" name="Rectangle 2">
            <a:extLst>
              <a:ext uri="{FF2B5EF4-FFF2-40B4-BE49-F238E27FC236}">
                <a16:creationId xmlns:a16="http://schemas.microsoft.com/office/drawing/2014/main" id="{8BADDA37-F58F-4DE8-B1A4-20190AFFFB7A}"/>
              </a:ext>
            </a:extLst>
          </p:cNvPr>
          <p:cNvSpPr>
            <a:spLocks noChangeArrowheads="1"/>
          </p:cNvSpPr>
          <p:nvPr/>
        </p:nvSpPr>
        <p:spPr bwMode="auto">
          <a:xfrm>
            <a:off x="323528" y="548680"/>
            <a:ext cx="637565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spAutoFit/>
          </a:bodyPr>
          <a:lstStyle/>
          <a:p>
            <a:pPr algn="l"/>
            <a:r>
              <a:rPr lang="zh-CN" altLang="en-US" sz="2400" dirty="0">
                <a:latin typeface="微软雅黑" panose="020B0503020204020204" pitchFamily="34" charset="-122"/>
                <a:ea typeface="微软雅黑" panose="020B0503020204020204" pitchFamily="34" charset="-122"/>
              </a:rPr>
              <a:t>二、曲面、多边形及体（场）数据可视化</a:t>
            </a:r>
          </a:p>
        </p:txBody>
      </p:sp>
      <p:graphicFrame>
        <p:nvGraphicFramePr>
          <p:cNvPr id="6" name="表格 5">
            <a:extLst>
              <a:ext uri="{FF2B5EF4-FFF2-40B4-BE49-F238E27FC236}">
                <a16:creationId xmlns:a16="http://schemas.microsoft.com/office/drawing/2014/main" id="{74E088BF-964B-4690-B066-D702FE49590A}"/>
              </a:ext>
            </a:extLst>
          </p:cNvPr>
          <p:cNvGraphicFramePr>
            <a:graphicFrameLocks noGrp="1"/>
          </p:cNvGraphicFramePr>
          <p:nvPr>
            <p:extLst>
              <p:ext uri="{D42A27DB-BD31-4B8C-83A1-F6EECF244321}">
                <p14:modId xmlns:p14="http://schemas.microsoft.com/office/powerpoint/2010/main" val="52206364"/>
              </p:ext>
            </p:extLst>
          </p:nvPr>
        </p:nvGraphicFramePr>
        <p:xfrm>
          <a:off x="467544" y="1124744"/>
          <a:ext cx="8280920" cy="5184575"/>
        </p:xfrm>
        <a:graphic>
          <a:graphicData uri="http://schemas.openxmlformats.org/drawingml/2006/table">
            <a:tbl>
              <a:tblPr firstRow="1" firstCol="1" bandRow="1"/>
              <a:tblGrid>
                <a:gridCol w="1440160">
                  <a:extLst>
                    <a:ext uri="{9D8B030D-6E8A-4147-A177-3AD203B41FA5}">
                      <a16:colId xmlns:a16="http://schemas.microsoft.com/office/drawing/2014/main" val="442142142"/>
                    </a:ext>
                  </a:extLst>
                </a:gridCol>
                <a:gridCol w="2088232">
                  <a:extLst>
                    <a:ext uri="{9D8B030D-6E8A-4147-A177-3AD203B41FA5}">
                      <a16:colId xmlns:a16="http://schemas.microsoft.com/office/drawing/2014/main" val="194933407"/>
                    </a:ext>
                  </a:extLst>
                </a:gridCol>
                <a:gridCol w="1440160">
                  <a:extLst>
                    <a:ext uri="{9D8B030D-6E8A-4147-A177-3AD203B41FA5}">
                      <a16:colId xmlns:a16="http://schemas.microsoft.com/office/drawing/2014/main" val="518959891"/>
                    </a:ext>
                  </a:extLst>
                </a:gridCol>
                <a:gridCol w="3312368">
                  <a:extLst>
                    <a:ext uri="{9D8B030D-6E8A-4147-A177-3AD203B41FA5}">
                      <a16:colId xmlns:a16="http://schemas.microsoft.com/office/drawing/2014/main" val="715670050"/>
                    </a:ext>
                  </a:extLst>
                </a:gridCol>
              </a:tblGrid>
              <a:tr h="471325">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说明</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函数名</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说明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1359364"/>
                  </a:ext>
                </a:extLst>
              </a:tr>
              <a:tr h="471325">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meshgrid</a:t>
                      </a:r>
                      <a:endParaRPr lang="zh-CN" sz="18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生成矩形网格</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surfnorm</a:t>
                      </a:r>
                      <a:endParaRPr lang="zh-CN" sz="18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带法线的曲面图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2534440"/>
                  </a:ext>
                </a:extLst>
              </a:tr>
              <a:tr h="471325">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mesh</a:t>
                      </a:r>
                      <a:endParaRPr lang="zh-CN" sz="18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三维网格图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cylinder</a:t>
                      </a:r>
                      <a:endParaRPr lang="zh-CN" sz="18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旋转面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874053"/>
                  </a:ext>
                </a:extLst>
              </a:tr>
              <a:tr h="471325">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surf</a:t>
                      </a:r>
                      <a:endParaRPr lang="zh-CN" sz="18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三维曲面图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sphere</a:t>
                      </a:r>
                      <a:endParaRPr lang="zh-CN" sz="18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球面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8719427"/>
                  </a:ext>
                </a:extLst>
              </a:tr>
              <a:tr h="471325">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trimesh</a:t>
                      </a:r>
                      <a:endParaRPr lang="zh-CN" sz="18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三角网格图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slice</a:t>
                      </a:r>
                      <a:endParaRPr lang="zh-CN" sz="18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立体切片图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3863571"/>
                  </a:ext>
                </a:extLst>
              </a:tr>
              <a:tr h="471325">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trisurf</a:t>
                      </a:r>
                      <a:endParaRPr lang="zh-CN" sz="18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三角曲面图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contourslice</a:t>
                      </a:r>
                      <a:endParaRPr lang="zh-CN" sz="18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带有等高线的切片图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014466"/>
                  </a:ext>
                </a:extLst>
              </a:tr>
              <a:tr h="471325">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contour</a:t>
                      </a:r>
                      <a:endParaRPr lang="zh-CN" sz="18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平面等高线图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isosurface</a:t>
                      </a:r>
                      <a:endParaRPr lang="zh-CN" sz="18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从体数据中提取等值面数据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484842"/>
                  </a:ext>
                </a:extLst>
              </a:tr>
              <a:tr h="471325">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contourf</a:t>
                      </a:r>
                      <a:endParaRPr lang="zh-CN" sz="18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填充式等高线图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patch</a:t>
                      </a:r>
                      <a:endParaRPr lang="zh-CN" sz="18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填充式多边形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7838785"/>
                  </a:ext>
                </a:extLst>
              </a:tr>
              <a:tr h="471325">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contour3</a:t>
                      </a:r>
                      <a:endParaRPr lang="zh-CN" sz="18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三维等高线图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area</a:t>
                      </a:r>
                      <a:endParaRPr lang="zh-CN" sz="18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区域图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7278888"/>
                  </a:ext>
                </a:extLst>
              </a:tr>
              <a:tr h="471325">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quiver</a:t>
                      </a:r>
                      <a:endParaRPr lang="zh-CN" sz="18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二维箭头</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fill</a:t>
                      </a:r>
                      <a:endParaRPr lang="zh-CN" sz="18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填充式二维多边形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656350"/>
                  </a:ext>
                </a:extLst>
              </a:tr>
              <a:tr h="471325">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quiver3</a:t>
                      </a:r>
                      <a:endParaRPr lang="zh-CN" sz="18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a:effectLst/>
                          <a:latin typeface="Times New Roman" panose="02020603050405020304" pitchFamily="18" charset="0"/>
                          <a:ea typeface="宋体" panose="02010600030101010101" pitchFamily="2" charset="-122"/>
                        </a:rPr>
                        <a:t>三维箭头</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1800">
                          <a:effectLst/>
                          <a:latin typeface="Times New Roman" panose="02020603050405020304" pitchFamily="18" charset="0"/>
                          <a:ea typeface="宋体" panose="02010600030101010101" pitchFamily="2" charset="-122"/>
                        </a:rPr>
                        <a:t>fill3</a:t>
                      </a:r>
                      <a:endParaRPr lang="zh-CN" sz="18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1800" dirty="0">
                          <a:effectLst/>
                          <a:latin typeface="Times New Roman" panose="02020603050405020304" pitchFamily="18" charset="0"/>
                          <a:ea typeface="宋体" panose="02010600030101010101" pitchFamily="2" charset="-122"/>
                        </a:rPr>
                        <a:t>填充式三维多边形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2133633"/>
                  </a:ext>
                </a:extLst>
              </a:tr>
            </a:tbl>
          </a:graphicData>
        </a:graphic>
      </p:graphicFrame>
      <p:sp>
        <p:nvSpPr>
          <p:cNvPr id="5" name="页脚占位符 4">
            <a:extLst>
              <a:ext uri="{FF2B5EF4-FFF2-40B4-BE49-F238E27FC236}">
                <a16:creationId xmlns:a16="http://schemas.microsoft.com/office/drawing/2014/main" id="{F8A2CBEA-077E-497B-B3D0-DA4574EC31E7}"/>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799641438"/>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FD511B2D-BA57-423E-B12F-A8078241BD45}" type="datetime1">
              <a:rPr lang="zh-CN" altLang="en-US" smtClean="0"/>
              <a:t>2022/11/23</a:t>
            </a:fld>
            <a:endParaRPr lang="en-US" altLang="zh-CN"/>
          </a:p>
        </p:txBody>
      </p:sp>
      <p:sp>
        <p:nvSpPr>
          <p:cNvPr id="25603" name="Rectangle 2"/>
          <p:cNvSpPr>
            <a:spLocks noChangeArrowheads="1"/>
          </p:cNvSpPr>
          <p:nvPr/>
        </p:nvSpPr>
        <p:spPr bwMode="auto">
          <a:xfrm>
            <a:off x="395288" y="548680"/>
            <a:ext cx="660717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en-US" altLang="zh-CN" sz="2400" dirty="0">
                <a:solidFill>
                  <a:schemeClr val="bg2"/>
                </a:solidFill>
                <a:latin typeface="微软雅黑" panose="020B0503020204020204" pitchFamily="34" charset="-122"/>
                <a:ea typeface="微软雅黑" panose="020B0503020204020204" pitchFamily="34" charset="-122"/>
              </a:rPr>
              <a:t>1. </a:t>
            </a:r>
            <a:r>
              <a:rPr lang="zh-CN" altLang="en-US" sz="2400" dirty="0">
                <a:solidFill>
                  <a:schemeClr val="bg2"/>
                </a:solidFill>
                <a:latin typeface="微软雅黑" panose="020B0503020204020204" pitchFamily="34" charset="-122"/>
                <a:ea typeface="微软雅黑" panose="020B0503020204020204" pitchFamily="34" charset="-122"/>
              </a:rPr>
              <a:t>矩形网格与三角形网格</a:t>
            </a:r>
          </a:p>
        </p:txBody>
      </p:sp>
      <p:sp>
        <p:nvSpPr>
          <p:cNvPr id="25604" name="Rectangle 3"/>
          <p:cNvSpPr>
            <a:spLocks noChangeArrowheads="1"/>
          </p:cNvSpPr>
          <p:nvPr/>
        </p:nvSpPr>
        <p:spPr bwMode="auto">
          <a:xfrm>
            <a:off x="611188" y="1048668"/>
            <a:ext cx="8281987" cy="168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zh-CN" altLang="en-US" sz="2400" dirty="0">
                <a:latin typeface="微软雅黑" panose="020B0503020204020204" pitchFamily="34" charset="-122"/>
                <a:ea typeface="微软雅黑" panose="020B0503020204020204" pitchFamily="34" charset="-122"/>
              </a:rPr>
              <a:t>在调用</a:t>
            </a:r>
            <a:r>
              <a:rPr lang="en-US" altLang="zh-CN" sz="2400" dirty="0">
                <a:latin typeface="微软雅黑" panose="020B0503020204020204" pitchFamily="34" charset="-122"/>
                <a:ea typeface="微软雅黑" panose="020B0503020204020204" pitchFamily="34" charset="-122"/>
              </a:rPr>
              <a:t>MATLAB</a:t>
            </a:r>
            <a:r>
              <a:rPr lang="zh-CN" altLang="en-US" sz="2400" dirty="0">
                <a:latin typeface="微软雅黑" panose="020B0503020204020204" pitchFamily="34" charset="-122"/>
                <a:ea typeface="微软雅黑" panose="020B0503020204020204" pitchFamily="34" charset="-122"/>
              </a:rPr>
              <a:t>函数绘制三维曲面之前，应先产生三维曲面对应的网格点坐标，常用的网格点有矩形网格点和三角形网格点</a:t>
            </a:r>
          </a:p>
        </p:txBody>
      </p:sp>
      <p:pic>
        <p:nvPicPr>
          <p:cNvPr id="137218" name="Picture 2">
            <a:extLst>
              <a:ext uri="{FF2B5EF4-FFF2-40B4-BE49-F238E27FC236}">
                <a16:creationId xmlns:a16="http://schemas.microsoft.com/office/drawing/2014/main" id="{E9A261D0-35EB-42F3-8D71-B85DF5498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6" y="3015952"/>
            <a:ext cx="3600000" cy="2727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Picture 3">
            <a:extLst>
              <a:ext uri="{FF2B5EF4-FFF2-40B4-BE49-F238E27FC236}">
                <a16:creationId xmlns:a16="http://schemas.microsoft.com/office/drawing/2014/main" id="{105372DD-7AF1-4217-AB9C-1CAC209CB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432" y="2978077"/>
            <a:ext cx="3600000" cy="2727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B3DC61AE-65E6-4FF9-9E7A-6A9AF083F687}"/>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894A85-386F-4D8B-A893-ACFA3D1621BC}"/>
              </a:ext>
            </a:extLst>
          </p:cNvPr>
          <p:cNvSpPr>
            <a:spLocks noGrp="1"/>
          </p:cNvSpPr>
          <p:nvPr>
            <p:ph type="dt" sz="half" idx="10"/>
          </p:nvPr>
        </p:nvSpPr>
        <p:spPr/>
        <p:txBody>
          <a:bodyPr/>
          <a:lstStyle/>
          <a:p>
            <a:pPr>
              <a:defRPr/>
            </a:pPr>
            <a:fld id="{A4312594-E609-4859-A405-054797CD9BFB}" type="datetime1">
              <a:rPr lang="zh-CN" altLang="en-US" smtClean="0"/>
              <a:t>2022/11/23</a:t>
            </a:fld>
            <a:endParaRPr lang="en-US" altLang="zh-CN"/>
          </a:p>
        </p:txBody>
      </p:sp>
      <p:sp>
        <p:nvSpPr>
          <p:cNvPr id="4" name="Rectangle 4">
            <a:extLst>
              <a:ext uri="{FF2B5EF4-FFF2-40B4-BE49-F238E27FC236}">
                <a16:creationId xmlns:a16="http://schemas.microsoft.com/office/drawing/2014/main" id="{D8C1C778-D6C9-4663-9CEA-F06B9D5AB521}"/>
              </a:ext>
            </a:extLst>
          </p:cNvPr>
          <p:cNvSpPr>
            <a:spLocks noChangeArrowheads="1"/>
          </p:cNvSpPr>
          <p:nvPr/>
        </p:nvSpPr>
        <p:spPr bwMode="auto">
          <a:xfrm>
            <a:off x="357158" y="508620"/>
            <a:ext cx="8607330"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a:t>
            </a:r>
            <a:r>
              <a:rPr lang="en-US" altLang="zh-CN" sz="2400" dirty="0">
                <a:solidFill>
                  <a:schemeClr val="hlink"/>
                </a:solidFill>
                <a:latin typeface="微软雅黑" pitchFamily="34" charset="-122"/>
                <a:ea typeface="微软雅黑" pitchFamily="34" charset="-122"/>
              </a:rPr>
              <a:t>3</a:t>
            </a:r>
            <a:r>
              <a:rPr lang="en-US" altLang="en-US" sz="2400" dirty="0">
                <a:solidFill>
                  <a:schemeClr val="hlink"/>
                </a:solidFill>
                <a:latin typeface="微软雅黑" pitchFamily="34" charset="-122"/>
                <a:ea typeface="微软雅黑" pitchFamily="34" charset="-122"/>
              </a:rPr>
              <a:t>-10</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用</a:t>
            </a:r>
            <a:r>
              <a:rPr lang="en-US" altLang="zh-CN" sz="2400" dirty="0" err="1">
                <a:solidFill>
                  <a:schemeClr val="bg2"/>
                </a:solidFill>
                <a:latin typeface="微软雅黑" pitchFamily="34" charset="-122"/>
                <a:ea typeface="微软雅黑" pitchFamily="34" charset="-122"/>
              </a:rPr>
              <a:t>meshgrid</a:t>
            </a:r>
            <a:r>
              <a:rPr lang="zh-CN" altLang="en-US" sz="2400" dirty="0">
                <a:solidFill>
                  <a:schemeClr val="bg2"/>
                </a:solidFill>
                <a:latin typeface="微软雅黑" pitchFamily="34" charset="-122"/>
                <a:ea typeface="微软雅黑" pitchFamily="34" charset="-122"/>
              </a:rPr>
              <a:t>函数生成网格矩阵，并用</a:t>
            </a:r>
            <a:r>
              <a:rPr lang="en-US" altLang="zh-CN" sz="2400" dirty="0">
                <a:solidFill>
                  <a:schemeClr val="bg2"/>
                </a:solidFill>
                <a:latin typeface="微软雅黑" pitchFamily="34" charset="-122"/>
                <a:ea typeface="微软雅黑" pitchFamily="34" charset="-122"/>
              </a:rPr>
              <a:t>plot</a:t>
            </a:r>
            <a:r>
              <a:rPr lang="zh-CN" altLang="en-US" sz="2400" dirty="0">
                <a:solidFill>
                  <a:schemeClr val="bg2"/>
                </a:solidFill>
                <a:latin typeface="微软雅黑" pitchFamily="34" charset="-122"/>
                <a:ea typeface="微软雅黑" pitchFamily="34" charset="-122"/>
              </a:rPr>
              <a:t>函数画出平面网格图形。</a:t>
            </a:r>
            <a:endParaRPr lang="en-US" altLang="en-US" sz="2400" dirty="0">
              <a:solidFill>
                <a:schemeClr val="bg2"/>
              </a:solidFill>
              <a:latin typeface="微软雅黑" pitchFamily="34" charset="-122"/>
              <a:ea typeface="微软雅黑" pitchFamily="34" charset="-122"/>
            </a:endParaRPr>
          </a:p>
        </p:txBody>
      </p:sp>
      <p:sp>
        <p:nvSpPr>
          <p:cNvPr id="7" name="Rectangle 2">
            <a:extLst>
              <a:ext uri="{FF2B5EF4-FFF2-40B4-BE49-F238E27FC236}">
                <a16:creationId xmlns:a16="http://schemas.microsoft.com/office/drawing/2014/main" id="{2CA29CE9-BEE0-47AA-B867-62B6507DCBC4}"/>
              </a:ext>
            </a:extLst>
          </p:cNvPr>
          <p:cNvSpPr>
            <a:spLocks noChangeArrowheads="1"/>
          </p:cNvSpPr>
          <p:nvPr/>
        </p:nvSpPr>
        <p:spPr bwMode="auto">
          <a:xfrm>
            <a:off x="250825" y="1666453"/>
            <a:ext cx="8569325"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&gt;&gt; [</a:t>
            </a:r>
            <a:r>
              <a:rPr lang="en-US" altLang="en-US" sz="1800" dirty="0" err="1">
                <a:latin typeface="微软雅黑" panose="020B0503020204020204" pitchFamily="34" charset="-122"/>
                <a:ea typeface="微软雅黑" panose="020B0503020204020204" pitchFamily="34" charset="-122"/>
              </a:rPr>
              <a:t>x,y</a:t>
            </a:r>
            <a:r>
              <a:rPr lang="en-US" altLang="en-US" sz="1800" dirty="0">
                <a:latin typeface="微软雅黑" panose="020B0503020204020204" pitchFamily="34" charset="-122"/>
                <a:ea typeface="微软雅黑" panose="020B0503020204020204" pitchFamily="34" charset="-122"/>
              </a:rPr>
              <a:t>] = </a:t>
            </a:r>
            <a:r>
              <a:rPr lang="en-US" altLang="en-US" sz="1800" dirty="0" err="1">
                <a:latin typeface="微软雅黑" panose="020B0503020204020204" pitchFamily="34" charset="-122"/>
                <a:ea typeface="微软雅黑" panose="020B0503020204020204" pitchFamily="34" charset="-122"/>
              </a:rPr>
              <a:t>meshgrid</a:t>
            </a:r>
            <a:r>
              <a:rPr lang="en-US" altLang="en-US" sz="1800" dirty="0">
                <a:latin typeface="微软雅黑" panose="020B0503020204020204" pitchFamily="34" charset="-122"/>
                <a:ea typeface="微软雅黑" panose="020B0503020204020204" pitchFamily="34" charset="-122"/>
              </a:rPr>
              <a:t>(1:4, 2:5)</a:t>
            </a: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x =</a:t>
            </a: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     1     2     3     4</a:t>
            </a: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     1     2     3     4</a:t>
            </a: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     1     2     3     4</a:t>
            </a: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     1     2     3     4</a:t>
            </a: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y =</a:t>
            </a: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     2     2     2     2</a:t>
            </a: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     3     3     3     3</a:t>
            </a: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     4     4     4     4</a:t>
            </a: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     5     5     5     5</a:t>
            </a: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&gt;&gt; plot(x, y, '</a:t>
            </a:r>
            <a:r>
              <a:rPr lang="en-US" altLang="en-US" sz="1800" dirty="0" err="1">
                <a:latin typeface="微软雅黑" panose="020B0503020204020204" pitchFamily="34" charset="-122"/>
                <a:ea typeface="微软雅黑" panose="020B0503020204020204" pitchFamily="34" charset="-122"/>
              </a:rPr>
              <a:t>r',x</a:t>
            </a:r>
            <a:r>
              <a:rPr lang="en-US" altLang="en-US" sz="1800" dirty="0">
                <a:latin typeface="微软雅黑" panose="020B0503020204020204" pitchFamily="34" charset="-122"/>
                <a:ea typeface="微软雅黑" panose="020B0503020204020204" pitchFamily="34" charset="-122"/>
              </a:rPr>
              <a:t>', y', 'r', x, y, 'k.','markersize',18);</a:t>
            </a:r>
            <a:endParaRPr lang="en-US" altLang="en-US" sz="18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&gt;&gt; axis([0 5 1 6]);    </a:t>
            </a:r>
            <a:endParaRPr lang="en-US" altLang="en-US" sz="18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n-US" altLang="en-US" sz="1800" dirty="0">
                <a:latin typeface="微软雅黑" panose="020B0503020204020204" pitchFamily="34" charset="-122"/>
                <a:ea typeface="微软雅黑" panose="020B0503020204020204" pitchFamily="34" charset="-122"/>
              </a:rPr>
              <a:t>&gt;&gt; </a:t>
            </a:r>
            <a:r>
              <a:rPr lang="en-US" altLang="en-US" sz="1800" dirty="0" err="1">
                <a:latin typeface="微软雅黑" panose="020B0503020204020204" pitchFamily="34" charset="-122"/>
                <a:ea typeface="微软雅黑" panose="020B0503020204020204" pitchFamily="34" charset="-122"/>
              </a:rPr>
              <a:t>xlabel</a:t>
            </a:r>
            <a:r>
              <a:rPr lang="en-US" altLang="en-US" sz="1800" dirty="0">
                <a:latin typeface="微软雅黑" panose="020B0503020204020204" pitchFamily="34" charset="-122"/>
                <a:ea typeface="微软雅黑" panose="020B0503020204020204" pitchFamily="34" charset="-122"/>
              </a:rPr>
              <a:t>('X');  </a:t>
            </a:r>
            <a:r>
              <a:rPr lang="en-US" altLang="en-US" sz="1800" dirty="0" err="1">
                <a:latin typeface="微软雅黑" panose="020B0503020204020204" pitchFamily="34" charset="-122"/>
                <a:ea typeface="微软雅黑" panose="020B0503020204020204" pitchFamily="34" charset="-122"/>
              </a:rPr>
              <a:t>ylabel</a:t>
            </a:r>
            <a:r>
              <a:rPr lang="en-US" altLang="en-US" sz="1800" dirty="0">
                <a:latin typeface="微软雅黑" panose="020B0503020204020204" pitchFamily="34" charset="-122"/>
                <a:ea typeface="微软雅黑" panose="020B0503020204020204" pitchFamily="34" charset="-122"/>
              </a:rPr>
              <a:t>('Y');    </a:t>
            </a:r>
            <a:endParaRPr lang="en-US" altLang="en-US" sz="1800" dirty="0">
              <a:solidFill>
                <a:srgbClr val="33CC33"/>
              </a:solidFill>
              <a:latin typeface="微软雅黑" panose="020B0503020204020204" pitchFamily="34" charset="-122"/>
              <a:ea typeface="微软雅黑" panose="020B0503020204020204" pitchFamily="34" charset="-122"/>
            </a:endParaRPr>
          </a:p>
        </p:txBody>
      </p:sp>
      <p:pic>
        <p:nvPicPr>
          <p:cNvPr id="8" name="Picture 6">
            <a:extLst>
              <a:ext uri="{FF2B5EF4-FFF2-40B4-BE49-F238E27FC236}">
                <a16:creationId xmlns:a16="http://schemas.microsoft.com/office/drawing/2014/main" id="{03141B50-D790-4D57-963D-451786255F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4411"/>
          <a:stretch>
            <a:fillRect/>
          </a:stretch>
        </p:blipFill>
        <p:spPr bwMode="auto">
          <a:xfrm>
            <a:off x="3924300" y="2147465"/>
            <a:ext cx="4751388" cy="340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pic>
      <p:sp>
        <p:nvSpPr>
          <p:cNvPr id="5" name="页脚占位符 4">
            <a:extLst>
              <a:ext uri="{FF2B5EF4-FFF2-40B4-BE49-F238E27FC236}">
                <a16:creationId xmlns:a16="http://schemas.microsoft.com/office/drawing/2014/main" id="{FCE53394-52A4-40E3-B526-F5D6839CB4B1}"/>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393003744"/>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1"/>
          <p:cNvSpPr>
            <a:spLocks noGrp="1"/>
          </p:cNvSpPr>
          <p:nvPr>
            <p:ph type="dt" sz="quarter" idx="10"/>
          </p:nvPr>
        </p:nvSpPr>
        <p:spPr/>
        <p:txBody>
          <a:bodyPr/>
          <a:lstStyle/>
          <a:p>
            <a:pPr>
              <a:defRPr/>
            </a:pPr>
            <a:fld id="{DF65C216-B908-49C6-80D8-062456D53F49}" type="datetime1">
              <a:rPr lang="zh-CN" altLang="en-US" smtClean="0"/>
              <a:t>2022/11/23</a:t>
            </a:fld>
            <a:endParaRPr lang="en-US" altLang="zh-CN"/>
          </a:p>
        </p:txBody>
      </p:sp>
      <p:sp>
        <p:nvSpPr>
          <p:cNvPr id="193539" name="Text Box 3"/>
          <p:cNvSpPr txBox="1">
            <a:spLocks noChangeArrowheads="1"/>
          </p:cNvSpPr>
          <p:nvPr/>
        </p:nvSpPr>
        <p:spPr bwMode="auto">
          <a:xfrm>
            <a:off x="539750" y="620713"/>
            <a:ext cx="8388350" cy="100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0"/>
              </a:spcBef>
              <a:defRPr/>
            </a:pPr>
            <a:r>
              <a:rPr kumimoji="0" lang="en-US" altLang="zh-CN" sz="2400" dirty="0">
                <a:latin typeface="微软雅黑" panose="020B0503020204020204" pitchFamily="34" charset="-122"/>
                <a:ea typeface="微软雅黑" panose="020B0503020204020204" pitchFamily="34" charset="-122"/>
              </a:rPr>
              <a:t>MATLAB</a:t>
            </a:r>
            <a:r>
              <a:rPr kumimoji="0" lang="zh-CN" altLang="en-US" sz="2400" dirty="0">
                <a:latin typeface="微软雅黑" panose="020B0503020204020204" pitchFamily="34" charset="-122"/>
                <a:ea typeface="微软雅黑" panose="020B0503020204020204" pitchFamily="34" charset="-122"/>
              </a:rPr>
              <a:t>中有大量函数和命令来绘制出各种各样的图形，具有强大的绘图功能</a:t>
            </a:r>
          </a:p>
        </p:txBody>
      </p:sp>
      <p:pic>
        <p:nvPicPr>
          <p:cNvPr id="1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313" y="1844675"/>
            <a:ext cx="2667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3575" y="1844675"/>
            <a:ext cx="2667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m34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5746" t="2748" r="8675" b="4051"/>
          <a:stretch>
            <a:fillRect/>
          </a:stretch>
        </p:blipFill>
        <p:spPr bwMode="auto">
          <a:xfrm>
            <a:off x="611188" y="3976688"/>
            <a:ext cx="2592387"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3575" y="4176713"/>
            <a:ext cx="268605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 name="Picture 7"/>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59475" y="4200525"/>
            <a:ext cx="268605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 name="Picture 8"/>
          <p:cNvPicPr>
            <a:picLocks noChangeAspect="1" noChangeArrowheads="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rcRect l="11678" t="10342" r="8273" b="10342"/>
          <a:stretch>
            <a:fillRect/>
          </a:stretch>
        </p:blipFill>
        <p:spPr bwMode="auto">
          <a:xfrm>
            <a:off x="6156325" y="1916113"/>
            <a:ext cx="24479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页脚占位符 2">
            <a:extLst>
              <a:ext uri="{FF2B5EF4-FFF2-40B4-BE49-F238E27FC236}">
                <a16:creationId xmlns:a16="http://schemas.microsoft.com/office/drawing/2014/main" id="{942F25FB-D178-4635-BD15-F866DE2A4193}"/>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3539"/>
                                        </p:tgtEl>
                                        <p:attrNameLst>
                                          <p:attrName>style.visibility</p:attrName>
                                        </p:attrNameLst>
                                      </p:cBhvr>
                                      <p:to>
                                        <p:strVal val="visible"/>
                                      </p:to>
                                    </p:set>
                                    <p:animEffect transition="in" filter="box(in)">
                                      <p:cBhvr>
                                        <p:cTn id="7" dur="500"/>
                                        <p:tgtEl>
                                          <p:spTgt spid="1935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ox(in)">
                                      <p:cBhvr>
                                        <p:cTn id="22" dur="5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894A85-386F-4D8B-A893-ACFA3D1621BC}"/>
              </a:ext>
            </a:extLst>
          </p:cNvPr>
          <p:cNvSpPr>
            <a:spLocks noGrp="1"/>
          </p:cNvSpPr>
          <p:nvPr>
            <p:ph type="dt" sz="half" idx="10"/>
          </p:nvPr>
        </p:nvSpPr>
        <p:spPr/>
        <p:txBody>
          <a:bodyPr/>
          <a:lstStyle/>
          <a:p>
            <a:pPr>
              <a:defRPr/>
            </a:pPr>
            <a:fld id="{67143C0C-267D-41CC-9718-BB576FB3805A}" type="datetime1">
              <a:rPr lang="zh-CN" altLang="en-US" smtClean="0"/>
              <a:t>2022/11/23</a:t>
            </a:fld>
            <a:endParaRPr lang="en-US" altLang="zh-CN"/>
          </a:p>
        </p:txBody>
      </p:sp>
      <p:sp>
        <p:nvSpPr>
          <p:cNvPr id="4" name="Rectangle 4">
            <a:extLst>
              <a:ext uri="{FF2B5EF4-FFF2-40B4-BE49-F238E27FC236}">
                <a16:creationId xmlns:a16="http://schemas.microsoft.com/office/drawing/2014/main" id="{D8C1C778-D6C9-4663-9CEA-F06B9D5AB521}"/>
              </a:ext>
            </a:extLst>
          </p:cNvPr>
          <p:cNvSpPr>
            <a:spLocks noChangeArrowheads="1"/>
          </p:cNvSpPr>
          <p:nvPr/>
        </p:nvSpPr>
        <p:spPr bwMode="auto">
          <a:xfrm>
            <a:off x="357158" y="508620"/>
            <a:ext cx="8607330"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en-US" sz="2400" dirty="0">
                <a:solidFill>
                  <a:schemeClr val="bg2"/>
                </a:solidFill>
                <a:latin typeface="微软雅黑" pitchFamily="34" charset="-122"/>
                <a:ea typeface="微软雅黑" pitchFamily="34" charset="-122"/>
              </a:rPr>
              <a:t>【</a:t>
            </a:r>
            <a:r>
              <a:rPr lang="en-US" altLang="en-US" sz="2400" dirty="0">
                <a:solidFill>
                  <a:schemeClr val="hlink"/>
                </a:solidFill>
                <a:latin typeface="微软雅黑" pitchFamily="34" charset="-122"/>
                <a:ea typeface="微软雅黑" pitchFamily="34" charset="-122"/>
              </a:rPr>
              <a:t>例</a:t>
            </a:r>
            <a:r>
              <a:rPr lang="en-US" altLang="zh-CN" sz="2400" dirty="0">
                <a:solidFill>
                  <a:schemeClr val="hlink"/>
                </a:solidFill>
                <a:latin typeface="微软雅黑" pitchFamily="34" charset="-122"/>
                <a:ea typeface="微软雅黑" pitchFamily="34" charset="-122"/>
              </a:rPr>
              <a:t>3</a:t>
            </a:r>
            <a:r>
              <a:rPr lang="en-US" altLang="en-US" sz="2400" dirty="0">
                <a:solidFill>
                  <a:schemeClr val="hlink"/>
                </a:solidFill>
                <a:latin typeface="微软雅黑" pitchFamily="34" charset="-122"/>
                <a:ea typeface="微软雅黑" pitchFamily="34" charset="-122"/>
              </a:rPr>
              <a:t>-11</a:t>
            </a:r>
            <a:r>
              <a:rPr lang="en-US" altLang="en-US" sz="2400" dirty="0">
                <a:solidFill>
                  <a:schemeClr val="bg2"/>
                </a:solidFill>
                <a:latin typeface="微软雅黑" pitchFamily="34" charset="-122"/>
                <a:ea typeface="微软雅黑" pitchFamily="34" charset="-122"/>
              </a:rPr>
              <a:t>】</a:t>
            </a:r>
            <a:r>
              <a:rPr lang="zh-CN" altLang="en-US" sz="2400" dirty="0">
                <a:solidFill>
                  <a:schemeClr val="bg2"/>
                </a:solidFill>
                <a:latin typeface="微软雅黑" pitchFamily="34" charset="-122"/>
                <a:ea typeface="微软雅黑" pitchFamily="34" charset="-122"/>
              </a:rPr>
              <a:t>调用自编</a:t>
            </a:r>
            <a:r>
              <a:rPr lang="en-US" altLang="zh-CN" sz="2400" dirty="0" err="1">
                <a:solidFill>
                  <a:schemeClr val="bg2"/>
                </a:solidFill>
                <a:latin typeface="微软雅黑" pitchFamily="34" charset="-122"/>
                <a:ea typeface="微软雅黑" pitchFamily="34" charset="-122"/>
              </a:rPr>
              <a:t>trigrid</a:t>
            </a:r>
            <a:r>
              <a:rPr lang="zh-CN" altLang="en-US" sz="2400" dirty="0">
                <a:solidFill>
                  <a:schemeClr val="bg2"/>
                </a:solidFill>
                <a:latin typeface="微软雅黑" pitchFamily="34" charset="-122"/>
                <a:ea typeface="微软雅黑" pitchFamily="34" charset="-122"/>
              </a:rPr>
              <a:t>函数生成三角形网格，并用</a:t>
            </a:r>
            <a:r>
              <a:rPr lang="en-US" altLang="zh-CN" sz="2400" dirty="0" err="1">
                <a:solidFill>
                  <a:schemeClr val="bg2"/>
                </a:solidFill>
                <a:latin typeface="微软雅黑" pitchFamily="34" charset="-122"/>
                <a:ea typeface="微软雅黑" pitchFamily="34" charset="-122"/>
              </a:rPr>
              <a:t>triplot</a:t>
            </a:r>
            <a:r>
              <a:rPr lang="zh-CN" altLang="en-US" sz="2400" dirty="0">
                <a:solidFill>
                  <a:schemeClr val="bg2"/>
                </a:solidFill>
                <a:latin typeface="微软雅黑" pitchFamily="34" charset="-122"/>
                <a:ea typeface="微软雅黑" pitchFamily="34" charset="-122"/>
              </a:rPr>
              <a:t>函数画出平面网格图形。</a:t>
            </a:r>
            <a:endParaRPr lang="en-US" altLang="en-US" sz="2400" dirty="0">
              <a:solidFill>
                <a:schemeClr val="bg2"/>
              </a:solidFill>
              <a:latin typeface="微软雅黑" pitchFamily="34" charset="-122"/>
              <a:ea typeface="微软雅黑" pitchFamily="34" charset="-122"/>
            </a:endParaRPr>
          </a:p>
        </p:txBody>
      </p:sp>
      <p:sp>
        <p:nvSpPr>
          <p:cNvPr id="6" name="Rectangle 2">
            <a:extLst>
              <a:ext uri="{FF2B5EF4-FFF2-40B4-BE49-F238E27FC236}">
                <a16:creationId xmlns:a16="http://schemas.microsoft.com/office/drawing/2014/main" id="{1C9D106C-2D3C-4EA4-9AC0-E3E62CD18A27}"/>
              </a:ext>
            </a:extLst>
          </p:cNvPr>
          <p:cNvSpPr>
            <a:spLocks noChangeArrowheads="1"/>
          </p:cNvSpPr>
          <p:nvPr/>
        </p:nvSpPr>
        <p:spPr bwMode="auto">
          <a:xfrm>
            <a:off x="500034" y="1859119"/>
            <a:ext cx="8320117" cy="116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0"/>
              </a:spcBef>
            </a:pPr>
            <a:r>
              <a:rPr lang="en-US" altLang="en-US" sz="2000" dirty="0">
                <a:latin typeface="微软雅黑" pitchFamily="34" charset="-122"/>
                <a:ea typeface="微软雅黑" pitchFamily="34" charset="-122"/>
              </a:rPr>
              <a:t>&gt;&gt; </a:t>
            </a:r>
            <a:r>
              <a:rPr lang="es-ES" altLang="en-US" sz="2000" dirty="0">
                <a:latin typeface="微软雅黑" pitchFamily="34" charset="-122"/>
                <a:ea typeface="微软雅黑" pitchFamily="34" charset="-122"/>
              </a:rPr>
              <a:t>[t,x,y] = trigrid([0,10],10);</a:t>
            </a:r>
          </a:p>
          <a:p>
            <a:pPr algn="l">
              <a:lnSpc>
                <a:spcPct val="120000"/>
              </a:lnSpc>
              <a:spcBef>
                <a:spcPct val="0"/>
              </a:spcBef>
            </a:pPr>
            <a:r>
              <a:rPr lang="es-ES" altLang="en-US" sz="2000" dirty="0">
                <a:latin typeface="微软雅黑" pitchFamily="34" charset="-122"/>
                <a:ea typeface="微软雅黑" pitchFamily="34" charset="-122"/>
              </a:rPr>
              <a:t>&gt;&gt; triplot(t,x,y);</a:t>
            </a:r>
          </a:p>
          <a:p>
            <a:pPr algn="l">
              <a:lnSpc>
                <a:spcPct val="120000"/>
              </a:lnSpc>
              <a:spcBef>
                <a:spcPct val="0"/>
              </a:spcBef>
            </a:pPr>
            <a:r>
              <a:rPr lang="es-ES" altLang="en-US" sz="2000" dirty="0">
                <a:latin typeface="微软雅黑" pitchFamily="34" charset="-122"/>
                <a:ea typeface="微软雅黑" pitchFamily="34" charset="-122"/>
              </a:rPr>
              <a:t>&gt;&gt; xlabel('X');  ylabel('Y');</a:t>
            </a:r>
            <a:endParaRPr lang="en-US" altLang="en-US" sz="2000" dirty="0">
              <a:solidFill>
                <a:srgbClr val="33CC33"/>
              </a:solidFill>
              <a:latin typeface="微软雅黑" pitchFamily="34" charset="-122"/>
              <a:ea typeface="微软雅黑" pitchFamily="34" charset="-122"/>
            </a:endParaRPr>
          </a:p>
        </p:txBody>
      </p:sp>
      <p:pic>
        <p:nvPicPr>
          <p:cNvPr id="138242" name="Picture 2">
            <a:extLst>
              <a:ext uri="{FF2B5EF4-FFF2-40B4-BE49-F238E27FC236}">
                <a16:creationId xmlns:a16="http://schemas.microsoft.com/office/drawing/2014/main" id="{B1834D74-5EA0-404F-9F65-866AFEF91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6298" y="3079360"/>
            <a:ext cx="4321641" cy="32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页脚占位符 4">
            <a:extLst>
              <a:ext uri="{FF2B5EF4-FFF2-40B4-BE49-F238E27FC236}">
                <a16:creationId xmlns:a16="http://schemas.microsoft.com/office/drawing/2014/main" id="{184F4131-3DB5-4B7C-9E31-CD90AA1ABE16}"/>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810201514"/>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34FAC750-8369-41B0-8E54-6AFC3E2AC0EC}" type="datetime1">
              <a:rPr lang="zh-CN" altLang="en-US" smtClean="0"/>
              <a:t>2022/11/23</a:t>
            </a:fld>
            <a:endParaRPr lang="en-US" altLang="zh-CN"/>
          </a:p>
        </p:txBody>
      </p:sp>
      <p:sp>
        <p:nvSpPr>
          <p:cNvPr id="25603" name="Rectangle 2"/>
          <p:cNvSpPr>
            <a:spLocks noChangeArrowheads="1"/>
          </p:cNvSpPr>
          <p:nvPr/>
        </p:nvSpPr>
        <p:spPr bwMode="auto">
          <a:xfrm>
            <a:off x="395288" y="548680"/>
            <a:ext cx="660717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en-US" altLang="zh-CN" sz="2400" dirty="0">
                <a:solidFill>
                  <a:schemeClr val="bg2"/>
                </a:solidFill>
                <a:latin typeface="微软雅黑" panose="020B0503020204020204" pitchFamily="34" charset="-122"/>
                <a:ea typeface="微软雅黑" panose="020B0503020204020204" pitchFamily="34" charset="-122"/>
              </a:rPr>
              <a:t>2. </a:t>
            </a:r>
            <a:r>
              <a:rPr lang="zh-CN" altLang="en-US" sz="2400" dirty="0">
                <a:solidFill>
                  <a:schemeClr val="bg2"/>
                </a:solidFill>
                <a:latin typeface="微软雅黑" panose="020B0503020204020204" pitchFamily="34" charset="-122"/>
                <a:ea typeface="微软雅黑" panose="020B0503020204020204" pitchFamily="34" charset="-122"/>
              </a:rPr>
              <a:t>矩形网格曲面图</a:t>
            </a:r>
          </a:p>
        </p:txBody>
      </p:sp>
      <p:sp>
        <p:nvSpPr>
          <p:cNvPr id="25604" name="Rectangle 3"/>
          <p:cNvSpPr>
            <a:spLocks noChangeArrowheads="1"/>
          </p:cNvSpPr>
          <p:nvPr/>
        </p:nvSpPr>
        <p:spPr bwMode="auto">
          <a:xfrm>
            <a:off x="611188" y="1048668"/>
            <a:ext cx="8281987"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zh-CN" altLang="en-US" sz="2400" dirty="0">
                <a:latin typeface="微软雅黑" panose="020B0503020204020204" pitchFamily="34" charset="-122"/>
                <a:ea typeface="微软雅黑" panose="020B0503020204020204" pitchFamily="34" charset="-122"/>
              </a:rPr>
              <a:t>在矩形网格点的基础上，</a:t>
            </a:r>
            <a:r>
              <a:rPr lang="en-US" altLang="zh-CN" sz="2400" dirty="0">
                <a:latin typeface="微软雅黑" panose="020B0503020204020204" pitchFamily="34" charset="-122"/>
                <a:ea typeface="微软雅黑" panose="020B0503020204020204" pitchFamily="34" charset="-122"/>
              </a:rPr>
              <a:t>mesh</a:t>
            </a:r>
            <a:r>
              <a:rPr lang="zh-CN" altLang="en-US" sz="2400" dirty="0">
                <a:latin typeface="微软雅黑" panose="020B0503020204020204" pitchFamily="34" charset="-122"/>
                <a:ea typeface="微软雅黑" panose="020B0503020204020204" pitchFamily="34" charset="-122"/>
              </a:rPr>
              <a:t>函数用来绘制三维网格图，而</a:t>
            </a:r>
            <a:r>
              <a:rPr lang="en-US" altLang="zh-CN" sz="2400" dirty="0">
                <a:latin typeface="微软雅黑" panose="020B0503020204020204" pitchFamily="34" charset="-122"/>
                <a:ea typeface="微软雅黑" panose="020B0503020204020204" pitchFamily="34" charset="-122"/>
              </a:rPr>
              <a:t>surf</a:t>
            </a:r>
            <a:r>
              <a:rPr lang="zh-CN" altLang="en-US" sz="2400" dirty="0">
                <a:latin typeface="微软雅黑" panose="020B0503020204020204" pitchFamily="34" charset="-122"/>
                <a:ea typeface="微软雅黑" panose="020B0503020204020204" pitchFamily="34" charset="-122"/>
              </a:rPr>
              <a:t>函数用来绘制三维曲面图。</a:t>
            </a:r>
          </a:p>
        </p:txBody>
      </p:sp>
      <p:pic>
        <p:nvPicPr>
          <p:cNvPr id="139266" name="图片 1">
            <a:extLst>
              <a:ext uri="{FF2B5EF4-FFF2-40B4-BE49-F238E27FC236}">
                <a16:creationId xmlns:a16="http://schemas.microsoft.com/office/drawing/2014/main" id="{EDFDCF56-DDDE-4062-8EE5-385CBDB7E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09" y="2636912"/>
            <a:ext cx="8043154" cy="3266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28D44971-19BB-420D-A99B-4053D852C3B2}"/>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739507045"/>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64AE08-209E-4EF6-B566-FFB93825FCAE}"/>
              </a:ext>
            </a:extLst>
          </p:cNvPr>
          <p:cNvSpPr>
            <a:spLocks noGrp="1"/>
          </p:cNvSpPr>
          <p:nvPr>
            <p:ph type="dt" sz="half" idx="10"/>
          </p:nvPr>
        </p:nvSpPr>
        <p:spPr/>
        <p:txBody>
          <a:bodyPr/>
          <a:lstStyle/>
          <a:p>
            <a:pPr>
              <a:defRPr/>
            </a:pPr>
            <a:fld id="{BE3F4921-F0AE-418C-9F96-629720E9B765}" type="datetime1">
              <a:rPr lang="zh-CN" altLang="en-US" smtClean="0"/>
              <a:t>2022/11/23</a:t>
            </a:fld>
            <a:endParaRPr lang="en-US" altLang="zh-CN"/>
          </a:p>
        </p:txBody>
      </p:sp>
      <p:grpSp>
        <p:nvGrpSpPr>
          <p:cNvPr id="4" name="组合 3">
            <a:extLst>
              <a:ext uri="{FF2B5EF4-FFF2-40B4-BE49-F238E27FC236}">
                <a16:creationId xmlns:a16="http://schemas.microsoft.com/office/drawing/2014/main" id="{93464F72-2F4E-4EC4-9763-6DF459C674FF}"/>
              </a:ext>
            </a:extLst>
          </p:cNvPr>
          <p:cNvGrpSpPr/>
          <p:nvPr/>
        </p:nvGrpSpPr>
        <p:grpSpPr>
          <a:xfrm>
            <a:off x="250825" y="548680"/>
            <a:ext cx="8785225" cy="1091247"/>
            <a:chOff x="250825" y="476672"/>
            <a:chExt cx="8785225" cy="1091247"/>
          </a:xfrm>
        </p:grpSpPr>
        <p:sp>
          <p:nvSpPr>
            <p:cNvPr id="5" name="Rectangle 3">
              <a:extLst>
                <a:ext uri="{FF2B5EF4-FFF2-40B4-BE49-F238E27FC236}">
                  <a16:creationId xmlns:a16="http://schemas.microsoft.com/office/drawing/2014/main" id="{D902B8B2-115C-4C06-898B-B22CF3D6AAC6}"/>
                </a:ext>
              </a:extLst>
            </p:cNvPr>
            <p:cNvSpPr>
              <a:spLocks noChangeArrowheads="1"/>
            </p:cNvSpPr>
            <p:nvPr/>
          </p:nvSpPr>
          <p:spPr bwMode="auto">
            <a:xfrm>
              <a:off x="250825" y="476672"/>
              <a:ext cx="8785225"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hlink"/>
                  </a:solidFill>
                  <a:latin typeface="微软雅黑" panose="020B0503020204020204" pitchFamily="34" charset="-122"/>
                  <a:ea typeface="微软雅黑" panose="020B0503020204020204" pitchFamily="34" charset="-122"/>
                </a:rPr>
                <a:t>-12</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分别调用</a:t>
              </a:r>
              <a:r>
                <a:rPr lang="en-US" altLang="zh-CN" sz="2400" dirty="0">
                  <a:solidFill>
                    <a:schemeClr val="bg2"/>
                  </a:solidFill>
                  <a:latin typeface="微软雅黑" panose="020B0503020204020204" pitchFamily="34" charset="-122"/>
                  <a:ea typeface="微软雅黑" panose="020B0503020204020204" pitchFamily="34" charset="-122"/>
                </a:rPr>
                <a:t>mesh</a:t>
              </a:r>
              <a:r>
                <a:rPr lang="zh-CN" altLang="en-US" sz="2400" dirty="0">
                  <a:solidFill>
                    <a:schemeClr val="bg2"/>
                  </a:solidFill>
                  <a:latin typeface="微软雅黑" panose="020B0503020204020204" pitchFamily="34" charset="-122"/>
                  <a:ea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rPr>
                <a:t>surf </a:t>
              </a:r>
              <a:r>
                <a:rPr lang="zh-CN" altLang="en-US" sz="2400" dirty="0">
                  <a:solidFill>
                    <a:schemeClr val="bg2"/>
                  </a:solidFill>
                  <a:latin typeface="微软雅黑" panose="020B0503020204020204" pitchFamily="34" charset="-122"/>
                  <a:ea typeface="微软雅黑" panose="020B0503020204020204" pitchFamily="34" charset="-122"/>
                </a:rPr>
                <a:t>函数绘制三维曲面图。</a:t>
              </a:r>
              <a:endParaRPr lang="en-US"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6" name="Object 6">
              <a:extLst>
                <a:ext uri="{FF2B5EF4-FFF2-40B4-BE49-F238E27FC236}">
                  <a16:creationId xmlns:a16="http://schemas.microsoft.com/office/drawing/2014/main" id="{05B057D9-D172-4A25-8A81-0AE9E232BA21}"/>
                </a:ext>
              </a:extLst>
            </p:cNvPr>
            <p:cNvGraphicFramePr>
              <a:graphicFrameLocks noChangeAspect="1"/>
            </p:cNvGraphicFramePr>
            <p:nvPr>
              <p:extLst>
                <p:ext uri="{D42A27DB-BD31-4B8C-83A1-F6EECF244321}">
                  <p14:modId xmlns:p14="http://schemas.microsoft.com/office/powerpoint/2010/main" val="1888382674"/>
                </p:ext>
              </p:extLst>
            </p:nvPr>
          </p:nvGraphicFramePr>
          <p:xfrm>
            <a:off x="1902724" y="1147083"/>
            <a:ext cx="3821404" cy="420836"/>
          </p:xfrm>
          <a:graphic>
            <a:graphicData uri="http://schemas.openxmlformats.org/presentationml/2006/ole">
              <mc:AlternateContent xmlns:mc="http://schemas.openxmlformats.org/markup-compatibility/2006">
                <mc:Choice xmlns:v="urn:schemas-microsoft-com:vml" Requires="v">
                  <p:oleObj name="Equation" r:id="rId2" imgW="1828800" imgH="203040" progId="Equation.DSMT4">
                    <p:embed/>
                  </p:oleObj>
                </mc:Choice>
                <mc:Fallback>
                  <p:oleObj name="Equation" r:id="rId2" imgW="1828800" imgH="203040" progId="Equation.DSMT4">
                    <p:embed/>
                    <p:pic>
                      <p:nvPicPr>
                        <p:cNvPr id="11" name="Object 6">
                          <a:extLst>
                            <a:ext uri="{FF2B5EF4-FFF2-40B4-BE49-F238E27FC236}">
                              <a16:creationId xmlns:a16="http://schemas.microsoft.com/office/drawing/2014/main" id="{F9E43B1D-9FF6-48F5-BEBA-771266598472}"/>
                            </a:ext>
                          </a:extLst>
                        </p:cNvPr>
                        <p:cNvPicPr>
                          <a:picLocks noChangeAspect="1" noChangeArrowheads="1"/>
                        </p:cNvPicPr>
                        <p:nvPr/>
                      </p:nvPicPr>
                      <p:blipFill>
                        <a:blip r:embed="rId3"/>
                        <a:srcRect/>
                        <a:stretch>
                          <a:fillRect/>
                        </a:stretch>
                      </p:blipFill>
                      <p:spPr bwMode="auto">
                        <a:xfrm>
                          <a:off x="1902724" y="1147083"/>
                          <a:ext cx="3821404" cy="420836"/>
                        </a:xfrm>
                        <a:prstGeom prst="rect">
                          <a:avLst/>
                        </a:prstGeom>
                        <a:noFill/>
                        <a:ln>
                          <a:noFill/>
                        </a:ln>
                      </p:spPr>
                    </p:pic>
                  </p:oleObj>
                </mc:Fallback>
              </mc:AlternateContent>
            </a:graphicData>
          </a:graphic>
        </p:graphicFrame>
      </p:grpSp>
      <p:sp>
        <p:nvSpPr>
          <p:cNvPr id="7" name="Rectangle 2">
            <a:extLst>
              <a:ext uri="{FF2B5EF4-FFF2-40B4-BE49-F238E27FC236}">
                <a16:creationId xmlns:a16="http://schemas.microsoft.com/office/drawing/2014/main" id="{262FEC28-76DC-49B6-B55B-EED6BB782163}"/>
              </a:ext>
            </a:extLst>
          </p:cNvPr>
          <p:cNvSpPr>
            <a:spLocks noChangeArrowheads="1"/>
          </p:cNvSpPr>
          <p:nvPr/>
        </p:nvSpPr>
        <p:spPr bwMode="auto">
          <a:xfrm>
            <a:off x="467171" y="1628800"/>
            <a:ext cx="8569325" cy="4654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zh-CN" sz="2000" dirty="0">
                <a:latin typeface="微软雅黑" panose="020B0503020204020204" pitchFamily="34" charset="-122"/>
                <a:ea typeface="微软雅黑" panose="020B0503020204020204" pitchFamily="34" charset="-122"/>
              </a:rPr>
              <a:t>&gt;&gt; </a:t>
            </a:r>
            <a:r>
              <a:rPr lang="es-ES" altLang="zh-CN" sz="2000" dirty="0">
                <a:latin typeface="微软雅黑" panose="020B0503020204020204" pitchFamily="34" charset="-122"/>
                <a:ea typeface="微软雅黑" panose="020B0503020204020204" pitchFamily="34" charset="-122"/>
              </a:rPr>
              <a:t>t = linspace(-pi,pi,20);</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[X, Y] = meshgrid(t);</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Z = cos(X).*sin(Y);</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subplot(1, 2, 1);</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mesh(X, Y, Z); </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title('mesh');</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subplot(1, 2, 2);</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surf(X, Y, Z);</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alpha(0.5);</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title('surf'); </a:t>
            </a:r>
            <a:endParaRPr lang="en-US" altLang="en-US" sz="2000" dirty="0">
              <a:latin typeface="微软雅黑" panose="020B0503020204020204" pitchFamily="34" charset="-122"/>
              <a:ea typeface="微软雅黑" panose="020B0503020204020204" pitchFamily="34" charset="-122"/>
            </a:endParaRPr>
          </a:p>
        </p:txBody>
      </p:sp>
      <p:sp>
        <p:nvSpPr>
          <p:cNvPr id="8" name="页脚占位符 7">
            <a:extLst>
              <a:ext uri="{FF2B5EF4-FFF2-40B4-BE49-F238E27FC236}">
                <a16:creationId xmlns:a16="http://schemas.microsoft.com/office/drawing/2014/main" id="{A8F1B228-308E-4E72-9540-410FE274935A}"/>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614873737"/>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DE9FE3B0-F430-46AC-9F53-2F9AA7A248EF}" type="datetime1">
              <a:rPr lang="zh-CN" altLang="en-US" smtClean="0"/>
              <a:t>2022/11/23</a:t>
            </a:fld>
            <a:endParaRPr lang="en-US" altLang="zh-CN"/>
          </a:p>
        </p:txBody>
      </p:sp>
      <p:sp>
        <p:nvSpPr>
          <p:cNvPr id="25603" name="Rectangle 2"/>
          <p:cNvSpPr>
            <a:spLocks noChangeArrowheads="1"/>
          </p:cNvSpPr>
          <p:nvPr/>
        </p:nvSpPr>
        <p:spPr bwMode="auto">
          <a:xfrm>
            <a:off x="395288" y="548680"/>
            <a:ext cx="660717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en-US" altLang="zh-CN" sz="2400" dirty="0">
                <a:solidFill>
                  <a:schemeClr val="bg2"/>
                </a:solidFill>
                <a:latin typeface="微软雅黑" panose="020B0503020204020204" pitchFamily="34" charset="-122"/>
                <a:ea typeface="微软雅黑" panose="020B0503020204020204" pitchFamily="34" charset="-122"/>
              </a:rPr>
              <a:t>3. </a:t>
            </a:r>
            <a:r>
              <a:rPr lang="zh-CN" altLang="en-US" sz="2400" dirty="0">
                <a:solidFill>
                  <a:schemeClr val="bg2"/>
                </a:solidFill>
                <a:latin typeface="微软雅黑" panose="020B0503020204020204" pitchFamily="34" charset="-122"/>
                <a:ea typeface="微软雅黑" panose="020B0503020204020204" pitchFamily="34" charset="-122"/>
              </a:rPr>
              <a:t>三角形网格曲面图</a:t>
            </a:r>
          </a:p>
        </p:txBody>
      </p:sp>
      <p:sp>
        <p:nvSpPr>
          <p:cNvPr id="25604" name="Rectangle 3"/>
          <p:cNvSpPr>
            <a:spLocks noChangeArrowheads="1"/>
          </p:cNvSpPr>
          <p:nvPr/>
        </p:nvSpPr>
        <p:spPr bwMode="auto">
          <a:xfrm>
            <a:off x="611188" y="1048668"/>
            <a:ext cx="8281987"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zh-CN" altLang="en-US" sz="2400" dirty="0">
                <a:latin typeface="微软雅黑" panose="020B0503020204020204" pitchFamily="34" charset="-122"/>
                <a:ea typeface="微软雅黑" panose="020B0503020204020204" pitchFamily="34" charset="-122"/>
              </a:rPr>
              <a:t>在三角形网格点的基础上，</a:t>
            </a:r>
            <a:r>
              <a:rPr lang="en-US" altLang="zh-CN" sz="2400" dirty="0" err="1">
                <a:latin typeface="微软雅黑" panose="020B0503020204020204" pitchFamily="34" charset="-122"/>
                <a:ea typeface="微软雅黑" panose="020B0503020204020204" pitchFamily="34" charset="-122"/>
              </a:rPr>
              <a:t>trimesh</a:t>
            </a:r>
            <a:r>
              <a:rPr lang="zh-CN" altLang="en-US" sz="2400" dirty="0">
                <a:latin typeface="微软雅黑" panose="020B0503020204020204" pitchFamily="34" charset="-122"/>
                <a:ea typeface="微软雅黑" panose="020B0503020204020204" pitchFamily="34" charset="-122"/>
              </a:rPr>
              <a:t>函数用来绘制三角网格图，而</a:t>
            </a:r>
            <a:r>
              <a:rPr lang="en-US" altLang="zh-CN" sz="2400" dirty="0" err="1">
                <a:latin typeface="微软雅黑" panose="020B0503020204020204" pitchFamily="34" charset="-122"/>
                <a:ea typeface="微软雅黑" panose="020B0503020204020204" pitchFamily="34" charset="-122"/>
              </a:rPr>
              <a:t>trisurf</a:t>
            </a:r>
            <a:r>
              <a:rPr lang="zh-CN" altLang="en-US" sz="2400" dirty="0">
                <a:latin typeface="微软雅黑" panose="020B0503020204020204" pitchFamily="34" charset="-122"/>
                <a:ea typeface="微软雅黑" panose="020B0503020204020204" pitchFamily="34" charset="-122"/>
              </a:rPr>
              <a:t>函数用来绘制三维曲面图。</a:t>
            </a:r>
          </a:p>
        </p:txBody>
      </p:sp>
      <p:pic>
        <p:nvPicPr>
          <p:cNvPr id="140290" name="图片 1">
            <a:extLst>
              <a:ext uri="{FF2B5EF4-FFF2-40B4-BE49-F238E27FC236}">
                <a16:creationId xmlns:a16="http://schemas.microsoft.com/office/drawing/2014/main" id="{D1A6B87F-0E6A-438C-AEE1-A284C1C08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27" r="5785"/>
          <a:stretch>
            <a:fillRect/>
          </a:stretch>
        </p:blipFill>
        <p:spPr bwMode="auto">
          <a:xfrm>
            <a:off x="683568" y="2915104"/>
            <a:ext cx="7924518" cy="289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1AE52123-1AA9-4962-8402-B698CD675A0E}"/>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1736716849"/>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64AE08-209E-4EF6-B566-FFB93825FCAE}"/>
              </a:ext>
            </a:extLst>
          </p:cNvPr>
          <p:cNvSpPr>
            <a:spLocks noGrp="1"/>
          </p:cNvSpPr>
          <p:nvPr>
            <p:ph type="dt" sz="half" idx="10"/>
          </p:nvPr>
        </p:nvSpPr>
        <p:spPr/>
        <p:txBody>
          <a:bodyPr/>
          <a:lstStyle/>
          <a:p>
            <a:pPr>
              <a:defRPr/>
            </a:pPr>
            <a:fld id="{92965B4E-E77B-4B9F-B81F-E154569B3096}" type="datetime1">
              <a:rPr lang="zh-CN" altLang="en-US" smtClean="0"/>
              <a:t>2022/11/23</a:t>
            </a:fld>
            <a:endParaRPr lang="en-US" altLang="zh-CN"/>
          </a:p>
        </p:txBody>
      </p:sp>
      <p:grpSp>
        <p:nvGrpSpPr>
          <p:cNvPr id="4" name="组合 3">
            <a:extLst>
              <a:ext uri="{FF2B5EF4-FFF2-40B4-BE49-F238E27FC236}">
                <a16:creationId xmlns:a16="http://schemas.microsoft.com/office/drawing/2014/main" id="{93464F72-2F4E-4EC4-9763-6DF459C674FF}"/>
              </a:ext>
            </a:extLst>
          </p:cNvPr>
          <p:cNvGrpSpPr/>
          <p:nvPr/>
        </p:nvGrpSpPr>
        <p:grpSpPr>
          <a:xfrm>
            <a:off x="250825" y="548680"/>
            <a:ext cx="8785225" cy="1105495"/>
            <a:chOff x="250825" y="476672"/>
            <a:chExt cx="8785225" cy="1105495"/>
          </a:xfrm>
        </p:grpSpPr>
        <p:sp>
          <p:nvSpPr>
            <p:cNvPr id="5" name="Rectangle 3">
              <a:extLst>
                <a:ext uri="{FF2B5EF4-FFF2-40B4-BE49-F238E27FC236}">
                  <a16:creationId xmlns:a16="http://schemas.microsoft.com/office/drawing/2014/main" id="{D902B8B2-115C-4C06-898B-B22CF3D6AAC6}"/>
                </a:ext>
              </a:extLst>
            </p:cNvPr>
            <p:cNvSpPr>
              <a:spLocks noChangeArrowheads="1"/>
            </p:cNvSpPr>
            <p:nvPr/>
          </p:nvSpPr>
          <p:spPr bwMode="auto">
            <a:xfrm>
              <a:off x="250825" y="476672"/>
              <a:ext cx="8785225"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hlink"/>
                  </a:solidFill>
                  <a:latin typeface="微软雅黑" panose="020B0503020204020204" pitchFamily="34" charset="-122"/>
                  <a:ea typeface="微软雅黑" panose="020B0503020204020204" pitchFamily="34" charset="-122"/>
                </a:rPr>
                <a:t>-13</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分别调用</a:t>
              </a:r>
              <a:r>
                <a:rPr lang="en-US" altLang="zh-CN" sz="2400" dirty="0" err="1">
                  <a:solidFill>
                    <a:schemeClr val="bg2"/>
                  </a:solidFill>
                  <a:latin typeface="微软雅黑" panose="020B0503020204020204" pitchFamily="34" charset="-122"/>
                  <a:ea typeface="微软雅黑" panose="020B0503020204020204" pitchFamily="34" charset="-122"/>
                </a:rPr>
                <a:t>trimesh</a:t>
              </a:r>
              <a:r>
                <a:rPr lang="zh-CN" altLang="en-US" sz="2400" dirty="0">
                  <a:solidFill>
                    <a:schemeClr val="bg2"/>
                  </a:solidFill>
                  <a:latin typeface="微软雅黑" panose="020B0503020204020204" pitchFamily="34" charset="-122"/>
                  <a:ea typeface="微软雅黑" panose="020B0503020204020204" pitchFamily="34" charset="-122"/>
                </a:rPr>
                <a:t>，</a:t>
              </a:r>
              <a:r>
                <a:rPr lang="en-US" altLang="zh-CN" sz="2400" dirty="0" err="1">
                  <a:solidFill>
                    <a:schemeClr val="bg2"/>
                  </a:solidFill>
                  <a:latin typeface="微软雅黑" panose="020B0503020204020204" pitchFamily="34" charset="-122"/>
                  <a:ea typeface="微软雅黑" panose="020B0503020204020204" pitchFamily="34" charset="-122"/>
                </a:rPr>
                <a:t>trisurf</a:t>
              </a:r>
              <a:r>
                <a:rPr lang="zh-CN" altLang="en-US" sz="2400" dirty="0">
                  <a:solidFill>
                    <a:schemeClr val="bg2"/>
                  </a:solidFill>
                  <a:latin typeface="微软雅黑" panose="020B0503020204020204" pitchFamily="34" charset="-122"/>
                  <a:ea typeface="微软雅黑" panose="020B0503020204020204" pitchFamily="34" charset="-122"/>
                </a:rPr>
                <a:t>函数绘制三维曲面图。</a:t>
              </a:r>
              <a:endParaRPr lang="en-US"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6" name="Object 6">
              <a:extLst>
                <a:ext uri="{FF2B5EF4-FFF2-40B4-BE49-F238E27FC236}">
                  <a16:creationId xmlns:a16="http://schemas.microsoft.com/office/drawing/2014/main" id="{05B057D9-D172-4A25-8A81-0AE9E232BA21}"/>
                </a:ext>
              </a:extLst>
            </p:cNvPr>
            <p:cNvGraphicFramePr>
              <a:graphicFrameLocks noChangeAspect="1"/>
            </p:cNvGraphicFramePr>
            <p:nvPr>
              <p:extLst>
                <p:ext uri="{D42A27DB-BD31-4B8C-83A1-F6EECF244321}">
                  <p14:modId xmlns:p14="http://schemas.microsoft.com/office/powerpoint/2010/main" val="1395768339"/>
                </p:ext>
              </p:extLst>
            </p:nvPr>
          </p:nvGraphicFramePr>
          <p:xfrm>
            <a:off x="1907704" y="1134492"/>
            <a:ext cx="4935538" cy="447675"/>
          </p:xfrm>
          <a:graphic>
            <a:graphicData uri="http://schemas.openxmlformats.org/presentationml/2006/ole">
              <mc:AlternateContent xmlns:mc="http://schemas.openxmlformats.org/markup-compatibility/2006">
                <mc:Choice xmlns:v="urn:schemas-microsoft-com:vml" Requires="v">
                  <p:oleObj name="Equation" r:id="rId2" imgW="2361960" imgH="215640" progId="Equation.DSMT4">
                    <p:embed/>
                  </p:oleObj>
                </mc:Choice>
                <mc:Fallback>
                  <p:oleObj name="Equation" r:id="rId2" imgW="2361960" imgH="215640" progId="Equation.DSMT4">
                    <p:embed/>
                    <p:pic>
                      <p:nvPicPr>
                        <p:cNvPr id="6" name="Object 6">
                          <a:extLst>
                            <a:ext uri="{FF2B5EF4-FFF2-40B4-BE49-F238E27FC236}">
                              <a16:creationId xmlns:a16="http://schemas.microsoft.com/office/drawing/2014/main" id="{05B057D9-D172-4A25-8A81-0AE9E232BA21}"/>
                            </a:ext>
                          </a:extLst>
                        </p:cNvPr>
                        <p:cNvPicPr>
                          <a:picLocks noChangeAspect="1" noChangeArrowheads="1"/>
                        </p:cNvPicPr>
                        <p:nvPr/>
                      </p:nvPicPr>
                      <p:blipFill>
                        <a:blip r:embed="rId3"/>
                        <a:srcRect/>
                        <a:stretch>
                          <a:fillRect/>
                        </a:stretch>
                      </p:blipFill>
                      <p:spPr bwMode="auto">
                        <a:xfrm>
                          <a:off x="1907704" y="1134492"/>
                          <a:ext cx="4935538" cy="447675"/>
                        </a:xfrm>
                        <a:prstGeom prst="rect">
                          <a:avLst/>
                        </a:prstGeom>
                        <a:noFill/>
                        <a:ln>
                          <a:noFill/>
                        </a:ln>
                      </p:spPr>
                    </p:pic>
                  </p:oleObj>
                </mc:Fallback>
              </mc:AlternateContent>
            </a:graphicData>
          </a:graphic>
        </p:graphicFrame>
      </p:grpSp>
      <p:sp>
        <p:nvSpPr>
          <p:cNvPr id="7" name="Rectangle 2">
            <a:extLst>
              <a:ext uri="{FF2B5EF4-FFF2-40B4-BE49-F238E27FC236}">
                <a16:creationId xmlns:a16="http://schemas.microsoft.com/office/drawing/2014/main" id="{262FEC28-76DC-49B6-B55B-EED6BB782163}"/>
              </a:ext>
            </a:extLst>
          </p:cNvPr>
          <p:cNvSpPr>
            <a:spLocks noChangeArrowheads="1"/>
          </p:cNvSpPr>
          <p:nvPr/>
        </p:nvSpPr>
        <p:spPr bwMode="auto">
          <a:xfrm>
            <a:off x="467171" y="1628800"/>
            <a:ext cx="8569325" cy="4654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zh-CN" sz="2000" dirty="0">
                <a:latin typeface="微软雅黑" panose="020B0503020204020204" pitchFamily="34" charset="-122"/>
                <a:ea typeface="微软雅黑" panose="020B0503020204020204" pitchFamily="34" charset="-122"/>
              </a:rPr>
              <a:t>&gt;&gt; </a:t>
            </a:r>
            <a:r>
              <a:rPr lang="es-ES" altLang="zh-CN" sz="2000" dirty="0">
                <a:latin typeface="微软雅黑" panose="020B0503020204020204" pitchFamily="34" charset="-122"/>
                <a:ea typeface="微软雅黑" panose="020B0503020204020204" pitchFamily="34" charset="-122"/>
              </a:rPr>
              <a:t>[t,x,y] = trigrid([0,4*pi]);</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z = sin(x+sin(y))-x/10;</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subplot(1, 2, 1);</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trimesh(t,x,y,z);</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xlabel('X');  ylabel('Y');  zlabel('Z');</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title('trimesh');  view(35,55);</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subplot(1, 2, 2);</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trisurf(t,x,y,z);</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xlabel('X');  ylabel('Y');  zlabel('Z');</a:t>
            </a:r>
          </a:p>
          <a:p>
            <a:pPr algn="l">
              <a:lnSpc>
                <a:spcPct val="150000"/>
              </a:lnSpc>
              <a:spcBef>
                <a:spcPct val="0"/>
              </a:spcBef>
            </a:pPr>
            <a:r>
              <a:rPr lang="es-ES" altLang="zh-CN" sz="2000" dirty="0">
                <a:latin typeface="微软雅黑" panose="020B0503020204020204" pitchFamily="34" charset="-122"/>
                <a:ea typeface="微软雅黑" panose="020B0503020204020204" pitchFamily="34" charset="-122"/>
              </a:rPr>
              <a:t>&gt;&gt; title('trisurf');  view(35,55);</a:t>
            </a:r>
            <a:endParaRPr lang="en-US" altLang="en-US" sz="2000" dirty="0">
              <a:latin typeface="微软雅黑" panose="020B0503020204020204" pitchFamily="34" charset="-122"/>
              <a:ea typeface="微软雅黑" panose="020B0503020204020204" pitchFamily="34" charset="-122"/>
            </a:endParaRPr>
          </a:p>
        </p:txBody>
      </p:sp>
      <p:sp>
        <p:nvSpPr>
          <p:cNvPr id="8" name="页脚占位符 7">
            <a:extLst>
              <a:ext uri="{FF2B5EF4-FFF2-40B4-BE49-F238E27FC236}">
                <a16:creationId xmlns:a16="http://schemas.microsoft.com/office/drawing/2014/main" id="{12DFE9C1-FC85-4540-A038-51B7728800C1}"/>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1933250766"/>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56846D-9D4B-418A-BF3B-C461B9E753D2}"/>
              </a:ext>
            </a:extLst>
          </p:cNvPr>
          <p:cNvSpPr>
            <a:spLocks noGrp="1"/>
          </p:cNvSpPr>
          <p:nvPr>
            <p:ph type="dt" sz="half" idx="10"/>
          </p:nvPr>
        </p:nvSpPr>
        <p:spPr/>
        <p:txBody>
          <a:bodyPr/>
          <a:lstStyle/>
          <a:p>
            <a:pPr>
              <a:defRPr/>
            </a:pPr>
            <a:fld id="{ADC4D744-0040-4846-BC72-F78E667BCF49}" type="datetime1">
              <a:rPr lang="zh-CN" altLang="en-US" smtClean="0"/>
              <a:t>2022/11/23</a:t>
            </a:fld>
            <a:endParaRPr lang="en-US" altLang="zh-CN"/>
          </a:p>
        </p:txBody>
      </p:sp>
      <p:sp>
        <p:nvSpPr>
          <p:cNvPr id="4" name="Rectangle 3">
            <a:extLst>
              <a:ext uri="{FF2B5EF4-FFF2-40B4-BE49-F238E27FC236}">
                <a16:creationId xmlns:a16="http://schemas.microsoft.com/office/drawing/2014/main" id="{616FC693-CB4B-4124-897D-8177E9F52B31}"/>
              </a:ext>
            </a:extLst>
          </p:cNvPr>
          <p:cNvSpPr>
            <a:spLocks noChangeArrowheads="1"/>
          </p:cNvSpPr>
          <p:nvPr/>
        </p:nvSpPr>
        <p:spPr bwMode="auto">
          <a:xfrm>
            <a:off x="323528" y="586716"/>
            <a:ext cx="8568952" cy="9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40000"/>
              </a:lnSpc>
              <a:spcBef>
                <a:spcPts val="0"/>
              </a:spcBef>
              <a:defRPr/>
            </a:pP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2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3-14</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现有某圆环状产品的加工数据，见“</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RingProduct.txt</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”文件，试读取文件中的数据，绘制三角网面图。</a:t>
            </a:r>
          </a:p>
        </p:txBody>
      </p:sp>
      <p:pic>
        <p:nvPicPr>
          <p:cNvPr id="5" name="图片 4">
            <a:extLst>
              <a:ext uri="{FF2B5EF4-FFF2-40B4-BE49-F238E27FC236}">
                <a16:creationId xmlns:a16="http://schemas.microsoft.com/office/drawing/2014/main" id="{74103F47-F882-467A-B187-BA094F7E4F54}"/>
              </a:ext>
            </a:extLst>
          </p:cNvPr>
          <p:cNvPicPr>
            <a:picLocks noChangeAspect="1"/>
          </p:cNvPicPr>
          <p:nvPr/>
        </p:nvPicPr>
        <p:blipFill>
          <a:blip r:embed="rId2"/>
          <a:stretch>
            <a:fillRect/>
          </a:stretch>
        </p:blipFill>
        <p:spPr>
          <a:xfrm>
            <a:off x="1043608" y="2042608"/>
            <a:ext cx="6687269" cy="3728746"/>
          </a:xfrm>
          <a:prstGeom prst="rect">
            <a:avLst/>
          </a:prstGeom>
        </p:spPr>
      </p:pic>
      <p:sp>
        <p:nvSpPr>
          <p:cNvPr id="6" name="页脚占位符 5">
            <a:extLst>
              <a:ext uri="{FF2B5EF4-FFF2-40B4-BE49-F238E27FC236}">
                <a16:creationId xmlns:a16="http://schemas.microsoft.com/office/drawing/2014/main" id="{68C88BA0-97AC-4226-8785-443AD5891B45}"/>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305909142"/>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FDBCE4-2F8B-4167-B9ED-A614CBE19493}"/>
              </a:ext>
            </a:extLst>
          </p:cNvPr>
          <p:cNvSpPr>
            <a:spLocks noGrp="1"/>
          </p:cNvSpPr>
          <p:nvPr>
            <p:ph type="dt" sz="half" idx="10"/>
          </p:nvPr>
        </p:nvSpPr>
        <p:spPr/>
        <p:txBody>
          <a:bodyPr/>
          <a:lstStyle/>
          <a:p>
            <a:pPr>
              <a:defRPr/>
            </a:pPr>
            <a:fld id="{7DF8C093-00BB-47AE-8C48-48E933B498FD}" type="datetime1">
              <a:rPr lang="zh-CN" altLang="en-US" smtClean="0"/>
              <a:t>2022/11/23</a:t>
            </a:fld>
            <a:endParaRPr lang="en-US" altLang="zh-CN"/>
          </a:p>
        </p:txBody>
      </p:sp>
      <p:sp>
        <p:nvSpPr>
          <p:cNvPr id="4" name="Rectangle 2">
            <a:extLst>
              <a:ext uri="{FF2B5EF4-FFF2-40B4-BE49-F238E27FC236}">
                <a16:creationId xmlns:a16="http://schemas.microsoft.com/office/drawing/2014/main" id="{CA6E888B-F2FF-4811-9B8C-CA630D94415E}"/>
              </a:ext>
            </a:extLst>
          </p:cNvPr>
          <p:cNvSpPr>
            <a:spLocks noChangeArrowheads="1"/>
          </p:cNvSpPr>
          <p:nvPr/>
        </p:nvSpPr>
        <p:spPr bwMode="auto">
          <a:xfrm>
            <a:off x="612080" y="1057932"/>
            <a:ext cx="5976144" cy="435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l" eaLnBrk="1" hangingPunct="1">
              <a:lnSpc>
                <a:spcPct val="140000"/>
              </a:lnSpc>
              <a:spcBef>
                <a:spcPts val="0"/>
              </a:spcBef>
            </a:pPr>
            <a:r>
              <a:rPr lang="en-US" altLang="zh-CN" sz="2000" dirty="0">
                <a:ea typeface="微软雅黑" panose="020B0503020204020204" pitchFamily="34" charset="-122"/>
              </a:rPr>
              <a:t>&gt;&gt; fid = </a:t>
            </a:r>
            <a:r>
              <a:rPr lang="en-US" altLang="zh-CN" sz="2000" dirty="0" err="1">
                <a:ea typeface="微软雅黑" panose="020B0503020204020204" pitchFamily="34" charset="-122"/>
              </a:rPr>
              <a:t>fopen</a:t>
            </a:r>
            <a:r>
              <a:rPr lang="en-US" altLang="zh-CN" sz="2000" dirty="0">
                <a:ea typeface="微软雅黑" panose="020B0503020204020204" pitchFamily="34" charset="-122"/>
              </a:rPr>
              <a:t>('RingProduct.txt');</a:t>
            </a:r>
          </a:p>
          <a:p>
            <a:pPr algn="l" eaLnBrk="1" hangingPunct="1">
              <a:lnSpc>
                <a:spcPct val="140000"/>
              </a:lnSpc>
              <a:spcBef>
                <a:spcPts val="0"/>
              </a:spcBef>
            </a:pPr>
            <a:r>
              <a:rPr lang="en-US" altLang="zh-CN" sz="2000" dirty="0">
                <a:ea typeface="微软雅黑" panose="020B0503020204020204" pitchFamily="34" charset="-122"/>
              </a:rPr>
              <a:t>&gt;&gt; data = [];</a:t>
            </a:r>
          </a:p>
          <a:p>
            <a:pPr algn="l" eaLnBrk="1" hangingPunct="1">
              <a:lnSpc>
                <a:spcPct val="140000"/>
              </a:lnSpc>
              <a:spcBef>
                <a:spcPts val="0"/>
              </a:spcBef>
            </a:pPr>
            <a:r>
              <a:rPr lang="en-US" altLang="zh-CN" sz="2000" dirty="0">
                <a:ea typeface="微软雅黑" panose="020B0503020204020204" pitchFamily="34" charset="-122"/>
              </a:rPr>
              <a:t>&gt;&gt; while ~</a:t>
            </a:r>
            <a:r>
              <a:rPr lang="en-US" altLang="zh-CN" sz="2000" dirty="0" err="1">
                <a:ea typeface="微软雅黑" panose="020B0503020204020204" pitchFamily="34" charset="-122"/>
              </a:rPr>
              <a:t>feof</a:t>
            </a:r>
            <a:r>
              <a:rPr lang="en-US" altLang="zh-CN" sz="2000" dirty="0">
                <a:ea typeface="微软雅黑" panose="020B0503020204020204" pitchFamily="34" charset="-122"/>
              </a:rPr>
              <a:t>(fid)</a:t>
            </a:r>
          </a:p>
          <a:p>
            <a:pPr algn="l" eaLnBrk="1" hangingPunct="1">
              <a:lnSpc>
                <a:spcPct val="140000"/>
              </a:lnSpc>
              <a:spcBef>
                <a:spcPts val="0"/>
              </a:spcBef>
            </a:pPr>
            <a:r>
              <a:rPr lang="en-US" altLang="zh-CN" sz="2000" dirty="0">
                <a:ea typeface="微软雅黑" panose="020B0503020204020204" pitchFamily="34" charset="-122"/>
              </a:rPr>
              <a:t>    str = </a:t>
            </a:r>
            <a:r>
              <a:rPr lang="en-US" altLang="zh-CN" sz="2000" dirty="0" err="1">
                <a:ea typeface="微软雅黑" panose="020B0503020204020204" pitchFamily="34" charset="-122"/>
              </a:rPr>
              <a:t>fgetl</a:t>
            </a:r>
            <a:r>
              <a:rPr lang="en-US" altLang="zh-CN" sz="2000" dirty="0">
                <a:ea typeface="微软雅黑" panose="020B0503020204020204" pitchFamily="34" charset="-122"/>
              </a:rPr>
              <a:t>(fid);</a:t>
            </a:r>
          </a:p>
          <a:p>
            <a:pPr algn="l" eaLnBrk="1" hangingPunct="1">
              <a:lnSpc>
                <a:spcPct val="140000"/>
              </a:lnSpc>
              <a:spcBef>
                <a:spcPts val="0"/>
              </a:spcBef>
            </a:pPr>
            <a:r>
              <a:rPr lang="en-US" altLang="zh-CN" sz="2000" dirty="0">
                <a:ea typeface="微软雅黑" panose="020B0503020204020204" pitchFamily="34" charset="-122"/>
              </a:rPr>
              <a:t>    k = </a:t>
            </a:r>
            <a:r>
              <a:rPr lang="en-US" altLang="zh-CN" sz="2000" dirty="0" err="1">
                <a:ea typeface="微软雅黑" panose="020B0503020204020204" pitchFamily="34" charset="-122"/>
              </a:rPr>
              <a:t>strfind</a:t>
            </a:r>
            <a:r>
              <a:rPr lang="en-US" altLang="zh-CN" sz="2000" dirty="0">
                <a:ea typeface="微软雅黑" panose="020B0503020204020204" pitchFamily="34" charset="-122"/>
              </a:rPr>
              <a:t>(str, 'vertex');</a:t>
            </a:r>
          </a:p>
          <a:p>
            <a:pPr algn="l" eaLnBrk="1" hangingPunct="1">
              <a:lnSpc>
                <a:spcPct val="140000"/>
              </a:lnSpc>
              <a:spcBef>
                <a:spcPts val="0"/>
              </a:spcBef>
            </a:pPr>
            <a:r>
              <a:rPr lang="en-US" altLang="zh-CN" sz="2000" dirty="0">
                <a:ea typeface="微软雅黑" panose="020B0503020204020204" pitchFamily="34" charset="-122"/>
              </a:rPr>
              <a:t>    if ~</a:t>
            </a:r>
            <a:r>
              <a:rPr lang="en-US" altLang="zh-CN" sz="2000" dirty="0" err="1">
                <a:ea typeface="微软雅黑" panose="020B0503020204020204" pitchFamily="34" charset="-122"/>
              </a:rPr>
              <a:t>isempty</a:t>
            </a:r>
            <a:r>
              <a:rPr lang="en-US" altLang="zh-CN" sz="2000" dirty="0">
                <a:ea typeface="微软雅黑" panose="020B0503020204020204" pitchFamily="34" charset="-122"/>
              </a:rPr>
              <a:t>(k)</a:t>
            </a:r>
          </a:p>
          <a:p>
            <a:pPr algn="l" eaLnBrk="1" hangingPunct="1">
              <a:lnSpc>
                <a:spcPct val="140000"/>
              </a:lnSpc>
              <a:spcBef>
                <a:spcPts val="0"/>
              </a:spcBef>
            </a:pPr>
            <a:r>
              <a:rPr lang="en-US" altLang="zh-CN" sz="2000" dirty="0">
                <a:ea typeface="微软雅黑" panose="020B0503020204020204" pitchFamily="34" charset="-122"/>
              </a:rPr>
              <a:t>        data = [data; sscanf(str, '%*s %f %f %f')'];</a:t>
            </a:r>
          </a:p>
          <a:p>
            <a:pPr algn="l" eaLnBrk="1" hangingPunct="1">
              <a:lnSpc>
                <a:spcPct val="140000"/>
              </a:lnSpc>
              <a:spcBef>
                <a:spcPts val="0"/>
              </a:spcBef>
            </a:pPr>
            <a:r>
              <a:rPr lang="en-US" altLang="zh-CN" sz="2000" dirty="0">
                <a:ea typeface="微软雅黑" panose="020B0503020204020204" pitchFamily="34" charset="-122"/>
              </a:rPr>
              <a:t>    end</a:t>
            </a:r>
          </a:p>
          <a:p>
            <a:pPr algn="l" eaLnBrk="1" hangingPunct="1">
              <a:lnSpc>
                <a:spcPct val="140000"/>
              </a:lnSpc>
              <a:spcBef>
                <a:spcPts val="0"/>
              </a:spcBef>
            </a:pPr>
            <a:r>
              <a:rPr lang="en-US" altLang="zh-CN" sz="2000" dirty="0">
                <a:ea typeface="微软雅黑" panose="020B0503020204020204" pitchFamily="34" charset="-122"/>
              </a:rPr>
              <a:t>end</a:t>
            </a:r>
          </a:p>
          <a:p>
            <a:pPr algn="l" eaLnBrk="1" hangingPunct="1">
              <a:lnSpc>
                <a:spcPct val="140000"/>
              </a:lnSpc>
              <a:spcBef>
                <a:spcPts val="0"/>
              </a:spcBef>
            </a:pPr>
            <a:r>
              <a:rPr lang="en-US" altLang="zh-CN" sz="2000" dirty="0">
                <a:ea typeface="微软雅黑" panose="020B0503020204020204" pitchFamily="34" charset="-122"/>
              </a:rPr>
              <a:t>&gt;&gt; </a:t>
            </a:r>
            <a:r>
              <a:rPr lang="en-US" altLang="zh-CN" sz="2000" dirty="0" err="1">
                <a:ea typeface="微软雅黑" panose="020B0503020204020204" pitchFamily="34" charset="-122"/>
              </a:rPr>
              <a:t>fclose</a:t>
            </a:r>
            <a:r>
              <a:rPr lang="en-US" altLang="zh-CN" sz="2000" dirty="0">
                <a:ea typeface="微软雅黑" panose="020B0503020204020204" pitchFamily="34" charset="-122"/>
              </a:rPr>
              <a:t>(fid);</a:t>
            </a:r>
          </a:p>
        </p:txBody>
      </p:sp>
      <p:sp>
        <p:nvSpPr>
          <p:cNvPr id="5" name="Text Box 4">
            <a:extLst>
              <a:ext uri="{FF2B5EF4-FFF2-40B4-BE49-F238E27FC236}">
                <a16:creationId xmlns:a16="http://schemas.microsoft.com/office/drawing/2014/main" id="{0EB92E5D-B1EC-4C4B-B787-20B3385213E5}"/>
              </a:ext>
            </a:extLst>
          </p:cNvPr>
          <p:cNvSpPr txBox="1">
            <a:spLocks noChangeArrowheads="1"/>
          </p:cNvSpPr>
          <p:nvPr/>
        </p:nvSpPr>
        <p:spPr bwMode="auto">
          <a:xfrm>
            <a:off x="427112" y="548680"/>
            <a:ext cx="45049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marL="342900" indent="-342900" algn="l" eaLnBrk="1" hangingPunct="1">
              <a:spcBef>
                <a:spcPct val="50000"/>
              </a:spcBef>
              <a:buClr>
                <a:srgbClr val="FF0000"/>
              </a:buClr>
              <a:buFont typeface="Wingdings" panose="05000000000000000000" pitchFamily="2" charset="2"/>
              <a:buChar char="Ø"/>
            </a:pPr>
            <a:r>
              <a:rPr lang="zh-CN" altLang="en-US" sz="2400" dirty="0">
                <a:solidFill>
                  <a:schemeClr val="bg2"/>
                </a:solidFill>
                <a:ea typeface="微软雅黑" panose="020B0503020204020204" pitchFamily="34" charset="-122"/>
              </a:rPr>
              <a:t>读取数据</a:t>
            </a:r>
          </a:p>
        </p:txBody>
      </p:sp>
      <p:sp>
        <p:nvSpPr>
          <p:cNvPr id="6" name="页脚占位符 5">
            <a:extLst>
              <a:ext uri="{FF2B5EF4-FFF2-40B4-BE49-F238E27FC236}">
                <a16:creationId xmlns:a16="http://schemas.microsoft.com/office/drawing/2014/main" id="{0A6AD291-7068-4EC2-BB2B-56FCEF5AFA21}"/>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732933395"/>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FDBCE4-2F8B-4167-B9ED-A614CBE19493}"/>
              </a:ext>
            </a:extLst>
          </p:cNvPr>
          <p:cNvSpPr>
            <a:spLocks noGrp="1"/>
          </p:cNvSpPr>
          <p:nvPr>
            <p:ph type="dt" sz="half" idx="10"/>
          </p:nvPr>
        </p:nvSpPr>
        <p:spPr/>
        <p:txBody>
          <a:bodyPr/>
          <a:lstStyle/>
          <a:p>
            <a:pPr>
              <a:defRPr/>
            </a:pPr>
            <a:fld id="{1DE99B5A-21D2-474D-BD31-EE72E16FB6F9}" type="datetime1">
              <a:rPr lang="zh-CN" altLang="en-US" smtClean="0"/>
              <a:t>2022/11/23</a:t>
            </a:fld>
            <a:endParaRPr lang="en-US" altLang="zh-CN"/>
          </a:p>
        </p:txBody>
      </p:sp>
      <p:sp>
        <p:nvSpPr>
          <p:cNvPr id="5" name="Text Box 4">
            <a:extLst>
              <a:ext uri="{FF2B5EF4-FFF2-40B4-BE49-F238E27FC236}">
                <a16:creationId xmlns:a16="http://schemas.microsoft.com/office/drawing/2014/main" id="{0EB92E5D-B1EC-4C4B-B787-20B3385213E5}"/>
              </a:ext>
            </a:extLst>
          </p:cNvPr>
          <p:cNvSpPr txBox="1">
            <a:spLocks noChangeArrowheads="1"/>
          </p:cNvSpPr>
          <p:nvPr/>
        </p:nvSpPr>
        <p:spPr bwMode="auto">
          <a:xfrm>
            <a:off x="427112" y="548680"/>
            <a:ext cx="45049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marL="342900" indent="-342900" algn="l" eaLnBrk="1" hangingPunct="1">
              <a:spcBef>
                <a:spcPct val="50000"/>
              </a:spcBef>
              <a:buClr>
                <a:srgbClr val="FF0000"/>
              </a:buClr>
              <a:buFont typeface="Wingdings" panose="05000000000000000000" pitchFamily="2" charset="2"/>
              <a:buChar char="Ø"/>
            </a:pPr>
            <a:r>
              <a:rPr lang="zh-CN" altLang="en-US" sz="2400" dirty="0">
                <a:solidFill>
                  <a:schemeClr val="bg2"/>
                </a:solidFill>
                <a:ea typeface="微软雅黑" panose="020B0503020204020204" pitchFamily="34" charset="-122"/>
              </a:rPr>
              <a:t>绘图</a:t>
            </a:r>
          </a:p>
        </p:txBody>
      </p:sp>
      <p:sp>
        <p:nvSpPr>
          <p:cNvPr id="6" name="Rectangle 2">
            <a:extLst>
              <a:ext uri="{FF2B5EF4-FFF2-40B4-BE49-F238E27FC236}">
                <a16:creationId xmlns:a16="http://schemas.microsoft.com/office/drawing/2014/main" id="{9BA88F82-53AE-4465-95B7-523DABF94BB9}"/>
              </a:ext>
            </a:extLst>
          </p:cNvPr>
          <p:cNvSpPr>
            <a:spLocks noChangeArrowheads="1"/>
          </p:cNvSpPr>
          <p:nvPr/>
        </p:nvSpPr>
        <p:spPr bwMode="auto">
          <a:xfrm>
            <a:off x="540072" y="1155811"/>
            <a:ext cx="5976144" cy="306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l" eaLnBrk="1" hangingPunct="1">
              <a:lnSpc>
                <a:spcPct val="140000"/>
              </a:lnSpc>
              <a:spcBef>
                <a:spcPct val="0"/>
              </a:spcBef>
            </a:pPr>
            <a:r>
              <a:rPr lang="pt-BR" altLang="zh-CN" sz="2000" dirty="0">
                <a:solidFill>
                  <a:prstClr val="black"/>
                </a:solidFill>
                <a:ea typeface="微软雅黑" panose="020B0503020204020204" pitchFamily="34" charset="-122"/>
              </a:rPr>
              <a:t>&gt;&gt; x = data(:,1);</a:t>
            </a:r>
          </a:p>
          <a:p>
            <a:pPr algn="l" eaLnBrk="1" hangingPunct="1">
              <a:lnSpc>
                <a:spcPct val="140000"/>
              </a:lnSpc>
              <a:spcBef>
                <a:spcPct val="0"/>
              </a:spcBef>
            </a:pPr>
            <a:r>
              <a:rPr lang="pt-BR" altLang="zh-CN" sz="2000" dirty="0">
                <a:solidFill>
                  <a:prstClr val="black"/>
                </a:solidFill>
                <a:ea typeface="微软雅黑" panose="020B0503020204020204" pitchFamily="34" charset="-122"/>
              </a:rPr>
              <a:t>&gt;&gt; y = data(:,2);</a:t>
            </a:r>
          </a:p>
          <a:p>
            <a:pPr algn="l" eaLnBrk="1" hangingPunct="1">
              <a:lnSpc>
                <a:spcPct val="140000"/>
              </a:lnSpc>
              <a:spcBef>
                <a:spcPct val="0"/>
              </a:spcBef>
            </a:pPr>
            <a:r>
              <a:rPr lang="pt-BR" altLang="zh-CN" sz="2000" dirty="0">
                <a:solidFill>
                  <a:prstClr val="black"/>
                </a:solidFill>
                <a:ea typeface="微软雅黑" panose="020B0503020204020204" pitchFamily="34" charset="-122"/>
              </a:rPr>
              <a:t>&gt;&gt; z = data(:,3);</a:t>
            </a:r>
          </a:p>
          <a:p>
            <a:pPr algn="l" eaLnBrk="1" hangingPunct="1">
              <a:lnSpc>
                <a:spcPct val="140000"/>
              </a:lnSpc>
              <a:spcBef>
                <a:spcPct val="0"/>
              </a:spcBef>
            </a:pPr>
            <a:r>
              <a:rPr lang="pt-BR" altLang="zh-CN" sz="2000" dirty="0">
                <a:solidFill>
                  <a:prstClr val="black"/>
                </a:solidFill>
                <a:ea typeface="微软雅黑" panose="020B0503020204020204" pitchFamily="34" charset="-122"/>
              </a:rPr>
              <a:t>&gt;&gt; n = numel(x);</a:t>
            </a:r>
          </a:p>
          <a:p>
            <a:pPr algn="l" eaLnBrk="1" hangingPunct="1">
              <a:lnSpc>
                <a:spcPct val="140000"/>
              </a:lnSpc>
              <a:spcBef>
                <a:spcPct val="0"/>
              </a:spcBef>
            </a:pPr>
            <a:r>
              <a:rPr lang="pt-BR" altLang="zh-CN" sz="2000" dirty="0">
                <a:solidFill>
                  <a:prstClr val="black"/>
                </a:solidFill>
                <a:ea typeface="微软雅黑" panose="020B0503020204020204" pitchFamily="34" charset="-122"/>
              </a:rPr>
              <a:t>&gt;&gt; tri = reshape(1:n,[3,n/3])';</a:t>
            </a:r>
          </a:p>
          <a:p>
            <a:pPr algn="l" eaLnBrk="1" hangingPunct="1">
              <a:lnSpc>
                <a:spcPct val="140000"/>
              </a:lnSpc>
              <a:spcBef>
                <a:spcPct val="0"/>
              </a:spcBef>
            </a:pPr>
            <a:r>
              <a:rPr lang="pt-BR" altLang="zh-CN" sz="2000" dirty="0">
                <a:solidFill>
                  <a:prstClr val="black"/>
                </a:solidFill>
                <a:ea typeface="微软雅黑" panose="020B0503020204020204" pitchFamily="34" charset="-122"/>
              </a:rPr>
              <a:t>&gt;&gt; trisurf(tri,x,y,z);</a:t>
            </a:r>
          </a:p>
          <a:p>
            <a:pPr algn="l" eaLnBrk="1" hangingPunct="1">
              <a:lnSpc>
                <a:spcPct val="140000"/>
              </a:lnSpc>
              <a:spcBef>
                <a:spcPct val="0"/>
              </a:spcBef>
            </a:pPr>
            <a:r>
              <a:rPr lang="pt-BR" altLang="zh-CN" sz="2000" dirty="0">
                <a:solidFill>
                  <a:prstClr val="black"/>
                </a:solidFill>
                <a:ea typeface="微软雅黑" panose="020B0503020204020204" pitchFamily="34" charset="-122"/>
              </a:rPr>
              <a:t>&gt;&gt; axis equal</a:t>
            </a:r>
            <a:endParaRPr lang="en-US" altLang="zh-CN" sz="2000" dirty="0">
              <a:solidFill>
                <a:prstClr val="black"/>
              </a:solidFill>
              <a:ea typeface="微软雅黑" panose="020B0503020204020204" pitchFamily="34" charset="-122"/>
            </a:endParaRPr>
          </a:p>
        </p:txBody>
      </p:sp>
      <p:pic>
        <p:nvPicPr>
          <p:cNvPr id="7" name="图片 6">
            <a:extLst>
              <a:ext uri="{FF2B5EF4-FFF2-40B4-BE49-F238E27FC236}">
                <a16:creationId xmlns:a16="http://schemas.microsoft.com/office/drawing/2014/main" id="{1E6C4875-D522-452E-A79A-64B95DB40198}"/>
              </a:ext>
            </a:extLst>
          </p:cNvPr>
          <p:cNvPicPr>
            <a:picLocks noChangeAspect="1"/>
          </p:cNvPicPr>
          <p:nvPr/>
        </p:nvPicPr>
        <p:blipFill>
          <a:blip r:embed="rId2"/>
          <a:stretch>
            <a:fillRect/>
          </a:stretch>
        </p:blipFill>
        <p:spPr>
          <a:xfrm>
            <a:off x="3995936" y="1484784"/>
            <a:ext cx="4873954" cy="3214489"/>
          </a:xfrm>
          <a:prstGeom prst="rect">
            <a:avLst/>
          </a:prstGeom>
        </p:spPr>
      </p:pic>
      <p:sp>
        <p:nvSpPr>
          <p:cNvPr id="4" name="页脚占位符 3">
            <a:extLst>
              <a:ext uri="{FF2B5EF4-FFF2-40B4-BE49-F238E27FC236}">
                <a16:creationId xmlns:a16="http://schemas.microsoft.com/office/drawing/2014/main" id="{C66B12FE-EA0A-4BF6-B5EF-FE223144F3EF}"/>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421002677"/>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7257583A-67E6-416C-B08B-A483382CF76C}" type="datetime1">
              <a:rPr lang="zh-CN" altLang="en-US" smtClean="0"/>
              <a:t>2022/11/23</a:t>
            </a:fld>
            <a:endParaRPr lang="en-US" altLang="zh-CN"/>
          </a:p>
        </p:txBody>
      </p:sp>
      <p:sp>
        <p:nvSpPr>
          <p:cNvPr id="25603" name="Rectangle 2"/>
          <p:cNvSpPr>
            <a:spLocks noChangeArrowheads="1"/>
          </p:cNvSpPr>
          <p:nvPr/>
        </p:nvSpPr>
        <p:spPr bwMode="auto">
          <a:xfrm>
            <a:off x="395288" y="548680"/>
            <a:ext cx="660717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en-US" altLang="zh-CN" sz="2400" dirty="0">
                <a:solidFill>
                  <a:schemeClr val="bg2"/>
                </a:solidFill>
                <a:latin typeface="微软雅黑" panose="020B0503020204020204" pitchFamily="34" charset="-122"/>
                <a:ea typeface="微软雅黑" panose="020B0503020204020204" pitchFamily="34" charset="-122"/>
              </a:rPr>
              <a:t>4. </a:t>
            </a:r>
            <a:r>
              <a:rPr lang="zh-CN" altLang="en-US" sz="2400" dirty="0">
                <a:solidFill>
                  <a:schemeClr val="bg2"/>
                </a:solidFill>
                <a:latin typeface="微软雅黑" panose="020B0503020204020204" pitchFamily="34" charset="-122"/>
                <a:ea typeface="微软雅黑" panose="020B0503020204020204" pitchFamily="34" charset="-122"/>
              </a:rPr>
              <a:t>等高线图与向量场图</a:t>
            </a:r>
          </a:p>
        </p:txBody>
      </p:sp>
      <p:grpSp>
        <p:nvGrpSpPr>
          <p:cNvPr id="6" name="组合 5">
            <a:extLst>
              <a:ext uri="{FF2B5EF4-FFF2-40B4-BE49-F238E27FC236}">
                <a16:creationId xmlns:a16="http://schemas.microsoft.com/office/drawing/2014/main" id="{A09595C8-8082-4E3E-B58C-F066769B4515}"/>
              </a:ext>
            </a:extLst>
          </p:cNvPr>
          <p:cNvGrpSpPr/>
          <p:nvPr/>
        </p:nvGrpSpPr>
        <p:grpSpPr>
          <a:xfrm>
            <a:off x="323528" y="1052736"/>
            <a:ext cx="8568952" cy="1936877"/>
            <a:chOff x="323528" y="1052736"/>
            <a:chExt cx="8568952" cy="1936877"/>
          </a:xfrm>
        </p:grpSpPr>
        <p:sp>
          <p:nvSpPr>
            <p:cNvPr id="7" name="Rectangle 3">
              <a:extLst>
                <a:ext uri="{FF2B5EF4-FFF2-40B4-BE49-F238E27FC236}">
                  <a16:creationId xmlns:a16="http://schemas.microsoft.com/office/drawing/2014/main" id="{D75F98CC-88DB-4DF9-9AFA-7C2D1238158C}"/>
                </a:ext>
              </a:extLst>
            </p:cNvPr>
            <p:cNvSpPr>
              <a:spLocks noChangeArrowheads="1"/>
            </p:cNvSpPr>
            <p:nvPr/>
          </p:nvSpPr>
          <p:spPr bwMode="auto">
            <a:xfrm>
              <a:off x="323528" y="1052736"/>
              <a:ext cx="8568952" cy="193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40000"/>
                </a:lnSpc>
                <a:spcBef>
                  <a:spcPts val="0"/>
                </a:spcBef>
                <a:defRPr/>
              </a:pP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2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3-15</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分别调用</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contour</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200" dirty="0" err="1">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contourf</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contour3</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200" dirty="0" err="1">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surfnorm</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函数绘制                                           的平面等高线图、平面填充式等高线图、三维等高线图和带法线的曲面图，并在平面等高线图上叠加梯度场。</a:t>
              </a:r>
            </a:p>
          </p:txBody>
        </p:sp>
        <p:graphicFrame>
          <p:nvGraphicFramePr>
            <p:cNvPr id="5" name="对象 4">
              <a:extLst>
                <a:ext uri="{FF2B5EF4-FFF2-40B4-BE49-F238E27FC236}">
                  <a16:creationId xmlns:a16="http://schemas.microsoft.com/office/drawing/2014/main" id="{7A3659A5-7BFD-442A-A84C-615A60EF95EF}"/>
                </a:ext>
              </a:extLst>
            </p:cNvPr>
            <p:cNvGraphicFramePr>
              <a:graphicFrameLocks noChangeAspect="1"/>
            </p:cNvGraphicFramePr>
            <p:nvPr>
              <p:extLst>
                <p:ext uri="{D42A27DB-BD31-4B8C-83A1-F6EECF244321}">
                  <p14:modId xmlns:p14="http://schemas.microsoft.com/office/powerpoint/2010/main" val="3372565301"/>
                </p:ext>
              </p:extLst>
            </p:nvPr>
          </p:nvGraphicFramePr>
          <p:xfrm>
            <a:off x="1303424" y="1525650"/>
            <a:ext cx="3412592" cy="545207"/>
          </p:xfrm>
          <a:graphic>
            <a:graphicData uri="http://schemas.openxmlformats.org/presentationml/2006/ole">
              <mc:AlternateContent xmlns:mc="http://schemas.openxmlformats.org/markup-compatibility/2006">
                <mc:Choice xmlns:v="urn:schemas-microsoft-com:vml" Requires="v">
                  <p:oleObj name="Equation" r:id="rId2" imgW="1612900" imgH="254000" progId="Equation.DSMT4">
                    <p:embed/>
                  </p:oleObj>
                </mc:Choice>
                <mc:Fallback>
                  <p:oleObj name="Equation" r:id="rId2" imgW="1612900" imgH="2540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424" y="1525650"/>
                          <a:ext cx="3412592" cy="545207"/>
                        </a:xfrm>
                        <a:prstGeom prst="rect">
                          <a:avLst/>
                        </a:prstGeom>
                        <a:noFill/>
                      </p:spPr>
                    </p:pic>
                  </p:oleObj>
                </mc:Fallback>
              </mc:AlternateContent>
            </a:graphicData>
          </a:graphic>
        </p:graphicFrame>
      </p:grpSp>
      <p:pic>
        <p:nvPicPr>
          <p:cNvPr id="141315" name="图片 1">
            <a:extLst>
              <a:ext uri="{FF2B5EF4-FFF2-40B4-BE49-F238E27FC236}">
                <a16:creationId xmlns:a16="http://schemas.microsoft.com/office/drawing/2014/main" id="{881B878B-71A4-4AFE-B44B-732099731A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75"/>
          <a:stretch/>
        </p:blipFill>
        <p:spPr bwMode="auto">
          <a:xfrm>
            <a:off x="1835696" y="2650407"/>
            <a:ext cx="5616624" cy="380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0AC7584F-2751-43A1-B2F7-5F97076F4758}"/>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878500616"/>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6A74D9-3361-4BE9-8E58-048392C18C56}"/>
              </a:ext>
            </a:extLst>
          </p:cNvPr>
          <p:cNvSpPr>
            <a:spLocks noGrp="1"/>
          </p:cNvSpPr>
          <p:nvPr>
            <p:ph type="dt" sz="half" idx="10"/>
          </p:nvPr>
        </p:nvSpPr>
        <p:spPr/>
        <p:txBody>
          <a:bodyPr/>
          <a:lstStyle/>
          <a:p>
            <a:pPr>
              <a:defRPr/>
            </a:pPr>
            <a:fld id="{E4203508-CC2C-4099-AE2C-DAC200358542}" type="datetime1">
              <a:rPr lang="zh-CN" altLang="en-US" smtClean="0"/>
              <a:t>2022/11/23</a:t>
            </a:fld>
            <a:endParaRPr lang="en-US" altLang="zh-CN"/>
          </a:p>
        </p:txBody>
      </p:sp>
      <p:sp>
        <p:nvSpPr>
          <p:cNvPr id="5" name="文本框 4">
            <a:extLst>
              <a:ext uri="{FF2B5EF4-FFF2-40B4-BE49-F238E27FC236}">
                <a16:creationId xmlns:a16="http://schemas.microsoft.com/office/drawing/2014/main" id="{E88B0E2E-6B22-42D8-A4A4-406391513F5F}"/>
              </a:ext>
            </a:extLst>
          </p:cNvPr>
          <p:cNvSpPr txBox="1"/>
          <p:nvPr/>
        </p:nvSpPr>
        <p:spPr>
          <a:xfrm>
            <a:off x="251520" y="644490"/>
            <a:ext cx="6984776" cy="5016758"/>
          </a:xfrm>
          <a:prstGeom prst="rect">
            <a:avLst/>
          </a:prstGeom>
          <a:noFill/>
        </p:spPr>
        <p:txBody>
          <a:bodyPr wrap="square">
            <a:spAutoFit/>
          </a:bodyPr>
          <a:lstStyle/>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[X,Y] =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meshgrid</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(-2:0.2:2);</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pl-PL"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Z = X.*exp(-X.^2 - Y.^2);</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pl-PL"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[DX,DY] = gradient(Z,0.2,0.2);</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subplot(2,2,1)</a:t>
            </a:r>
          </a:p>
          <a:p>
            <a:pPr algn="l"/>
            <a:r>
              <a:rPr lang="fr-FR"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contour(X,Y,Z,</a:t>
            </a:r>
            <a:r>
              <a:rPr lang="fr-FR"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'ShowText'</a:t>
            </a:r>
            <a:r>
              <a:rPr lang="fr-FR"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fr-FR"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'on'</a:t>
            </a:r>
            <a:r>
              <a:rPr lang="fr-FR"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hold </a:t>
            </a:r>
            <a:r>
              <a:rPr lang="en-US"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on</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 ;</a:t>
            </a:r>
          </a:p>
          <a:p>
            <a:pPr algn="l"/>
            <a:r>
              <a:rPr lang="es-E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quiver(X,Y,DX,DY);</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en-US"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'contour'</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subplot(2,2,2)</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contourf</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(X,Y,Z,</a:t>
            </a:r>
            <a:r>
              <a:rPr lang="en-US"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a:t>
            </a:r>
            <a:r>
              <a:rPr lang="en-US" altLang="zh-CN" sz="2000" b="0" i="0" u="none" strike="noStrike" baseline="0" dirty="0" err="1">
                <a:solidFill>
                  <a:srgbClr val="A020F0"/>
                </a:solidFill>
                <a:latin typeface="Microsoft YaHei UI" panose="020B0503020204020204" pitchFamily="34" charset="-122"/>
                <a:ea typeface="Microsoft YaHei UI" panose="020B0503020204020204" pitchFamily="34" charset="-122"/>
              </a:rPr>
              <a:t>ShowText</a:t>
            </a:r>
            <a:r>
              <a:rPr lang="en-US"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en-US"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'on'</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en-US"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a:t>
            </a:r>
            <a:r>
              <a:rPr lang="en-US" altLang="zh-CN" sz="2000" b="0" i="0" u="none" strike="noStrike" baseline="0" dirty="0" err="1">
                <a:solidFill>
                  <a:srgbClr val="A020F0"/>
                </a:solidFill>
                <a:latin typeface="Microsoft YaHei UI" panose="020B0503020204020204" pitchFamily="34" charset="-122"/>
                <a:ea typeface="Microsoft YaHei UI" panose="020B0503020204020204" pitchFamily="34" charset="-122"/>
              </a:rPr>
              <a:t>contourf</a:t>
            </a:r>
            <a:r>
              <a:rPr lang="en-US"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p:txBody>
      </p:sp>
      <p:sp>
        <p:nvSpPr>
          <p:cNvPr id="6" name="文本框 5">
            <a:extLst>
              <a:ext uri="{FF2B5EF4-FFF2-40B4-BE49-F238E27FC236}">
                <a16:creationId xmlns:a16="http://schemas.microsoft.com/office/drawing/2014/main" id="{A5C220FA-CF0A-44C8-9A69-A2CBC91C1A84}"/>
              </a:ext>
            </a:extLst>
          </p:cNvPr>
          <p:cNvSpPr txBox="1"/>
          <p:nvPr/>
        </p:nvSpPr>
        <p:spPr>
          <a:xfrm>
            <a:off x="4499992" y="614725"/>
            <a:ext cx="4464496" cy="2708434"/>
          </a:xfrm>
          <a:prstGeom prst="rect">
            <a:avLst/>
          </a:prstGeom>
          <a:noFill/>
        </p:spPr>
        <p:txBody>
          <a:bodyPr wrap="square">
            <a:spAutoFit/>
          </a:bodyPr>
          <a:lstStyle/>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subplot(2,2,3)</a:t>
            </a:r>
          </a:p>
          <a:p>
            <a:pPr algn="l"/>
            <a:r>
              <a:rPr lang="fr-FR"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contour3(X,Y,Z,</a:t>
            </a:r>
            <a:r>
              <a:rPr lang="fr-FR"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'ShowText'</a:t>
            </a:r>
            <a:r>
              <a:rPr lang="fr-FR"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fr-FR"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'on'</a:t>
            </a:r>
            <a:r>
              <a:rPr lang="fr-FR"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en-US"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'contour3'</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subplot(2,2,4)</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surfnorm</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(X,Y,Z);</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en-US"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a:t>
            </a:r>
            <a:r>
              <a:rPr lang="en-US" altLang="zh-CN" sz="2000" b="0" i="0" u="none" strike="noStrike" baseline="0" dirty="0" err="1">
                <a:solidFill>
                  <a:srgbClr val="A020F0"/>
                </a:solidFill>
                <a:latin typeface="Microsoft YaHei UI" panose="020B0503020204020204" pitchFamily="34" charset="-122"/>
                <a:ea typeface="Microsoft YaHei UI" panose="020B0503020204020204" pitchFamily="34" charset="-122"/>
              </a:rPr>
              <a:t>surfnorm</a:t>
            </a:r>
            <a:r>
              <a:rPr lang="en-US" altLang="zh-CN" sz="2000" b="0" i="0" u="none" strike="noStrike" baseline="0" dirty="0">
                <a:solidFill>
                  <a:srgbClr val="A020F0"/>
                </a:solidFill>
                <a:latin typeface="Microsoft YaHei UI" panose="020B0503020204020204" pitchFamily="34" charset="-122"/>
                <a:ea typeface="Microsoft YaHei UI" panose="020B0503020204020204" pitchFamily="34" charset="-122"/>
              </a:rPr>
              <a:t>'</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p:txBody>
      </p:sp>
      <p:sp>
        <p:nvSpPr>
          <p:cNvPr id="4" name="页脚占位符 3">
            <a:extLst>
              <a:ext uri="{FF2B5EF4-FFF2-40B4-BE49-F238E27FC236}">
                <a16:creationId xmlns:a16="http://schemas.microsoft.com/office/drawing/2014/main" id="{7F5CEFEA-152E-4FC4-B390-1E51C499331F}"/>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1143841441"/>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lstStyle/>
          <a:p>
            <a:pPr>
              <a:defRPr/>
            </a:pPr>
            <a:fld id="{16F42C1E-8E92-4810-92F0-2A8C4FDF2947}" type="datetime1">
              <a:rPr lang="zh-CN" altLang="en-US" smtClean="0"/>
              <a:t>2022/11/23</a:t>
            </a:fld>
            <a:endParaRPr lang="en-US" altLang="zh-CN" dirty="0"/>
          </a:p>
        </p:txBody>
      </p:sp>
      <p:pic>
        <p:nvPicPr>
          <p:cNvPr id="4099" name="Picture 12" descr="Ball"/>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765175"/>
            <a:ext cx="35528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3" descr="NeonBall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74713" y="3573463"/>
            <a:ext cx="3552825"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14" descr="NeonBall2"/>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3571875"/>
            <a:ext cx="355282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15" descr="redheart1"/>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74713" y="765175"/>
            <a:ext cx="355282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a:extLst>
              <a:ext uri="{FF2B5EF4-FFF2-40B4-BE49-F238E27FC236}">
                <a16:creationId xmlns:a16="http://schemas.microsoft.com/office/drawing/2014/main" id="{3B193656-F77C-4D11-8460-EBB59723C2C1}"/>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326E37CC-D447-4CFD-BBB3-66A4CEE5F993}" type="datetime1">
              <a:rPr lang="zh-CN" altLang="en-US" smtClean="0"/>
              <a:t>2022/11/23</a:t>
            </a:fld>
            <a:endParaRPr lang="en-US" altLang="zh-CN"/>
          </a:p>
        </p:txBody>
      </p:sp>
      <p:sp>
        <p:nvSpPr>
          <p:cNvPr id="25603" name="Rectangle 2"/>
          <p:cNvSpPr>
            <a:spLocks noChangeArrowheads="1"/>
          </p:cNvSpPr>
          <p:nvPr/>
        </p:nvSpPr>
        <p:spPr bwMode="auto">
          <a:xfrm>
            <a:off x="395288" y="548680"/>
            <a:ext cx="660717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en-US" altLang="zh-CN" sz="2400" dirty="0">
                <a:solidFill>
                  <a:schemeClr val="bg2"/>
                </a:solidFill>
                <a:latin typeface="微软雅黑" panose="020B0503020204020204" pitchFamily="34" charset="-122"/>
                <a:ea typeface="微软雅黑" panose="020B0503020204020204" pitchFamily="34" charset="-122"/>
              </a:rPr>
              <a:t>5. </a:t>
            </a:r>
            <a:r>
              <a:rPr lang="zh-CN" altLang="en-US" sz="2400" dirty="0">
                <a:solidFill>
                  <a:schemeClr val="bg2"/>
                </a:solidFill>
                <a:latin typeface="微软雅黑" panose="020B0503020204020204" pitchFamily="34" charset="-122"/>
                <a:ea typeface="微软雅黑" panose="020B0503020204020204" pitchFamily="34" charset="-122"/>
              </a:rPr>
              <a:t>四维数据的立体切片图和等值面图</a:t>
            </a:r>
          </a:p>
        </p:txBody>
      </p:sp>
      <p:sp>
        <p:nvSpPr>
          <p:cNvPr id="7" name="Rectangle 3">
            <a:extLst>
              <a:ext uri="{FF2B5EF4-FFF2-40B4-BE49-F238E27FC236}">
                <a16:creationId xmlns:a16="http://schemas.microsoft.com/office/drawing/2014/main" id="{D75F98CC-88DB-4DF9-9AFA-7C2D1238158C}"/>
              </a:ext>
            </a:extLst>
          </p:cNvPr>
          <p:cNvSpPr>
            <a:spLocks noChangeArrowheads="1"/>
          </p:cNvSpPr>
          <p:nvPr/>
        </p:nvSpPr>
        <p:spPr bwMode="auto">
          <a:xfrm>
            <a:off x="323528" y="1052736"/>
            <a:ext cx="8568952"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40000"/>
              </a:lnSpc>
              <a:spcBef>
                <a:spcPts val="0"/>
              </a:spcBef>
              <a:defRPr/>
            </a:pP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2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3-16</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绘制如下三元函数 的立体切片图与</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等值面图</a:t>
            </a:r>
          </a:p>
        </p:txBody>
      </p:sp>
      <p:graphicFrame>
        <p:nvGraphicFramePr>
          <p:cNvPr id="5" name="对象 4">
            <a:extLst>
              <a:ext uri="{FF2B5EF4-FFF2-40B4-BE49-F238E27FC236}">
                <a16:creationId xmlns:a16="http://schemas.microsoft.com/office/drawing/2014/main" id="{7A3659A5-7BFD-442A-A84C-615A60EF95EF}"/>
              </a:ext>
            </a:extLst>
          </p:cNvPr>
          <p:cNvGraphicFramePr>
            <a:graphicFrameLocks noChangeAspect="1"/>
          </p:cNvGraphicFramePr>
          <p:nvPr>
            <p:extLst>
              <p:ext uri="{D42A27DB-BD31-4B8C-83A1-F6EECF244321}">
                <p14:modId xmlns:p14="http://schemas.microsoft.com/office/powerpoint/2010/main" val="3265914824"/>
              </p:ext>
            </p:extLst>
          </p:nvPr>
        </p:nvGraphicFramePr>
        <p:xfrm>
          <a:off x="1848370" y="1681837"/>
          <a:ext cx="6396038" cy="434975"/>
        </p:xfrm>
        <a:graphic>
          <a:graphicData uri="http://schemas.openxmlformats.org/presentationml/2006/ole">
            <mc:AlternateContent xmlns:mc="http://schemas.openxmlformats.org/markup-compatibility/2006">
              <mc:Choice xmlns:v="urn:schemas-microsoft-com:vml" Requires="v">
                <p:oleObj name="Equation" r:id="rId2" imgW="3022560" imgH="203040" progId="Equation.DSMT4">
                  <p:embed/>
                </p:oleObj>
              </mc:Choice>
              <mc:Fallback>
                <p:oleObj name="Equation" r:id="rId2" imgW="3022560" imgH="203040" progId="Equation.DSMT4">
                  <p:embed/>
                  <p:pic>
                    <p:nvPicPr>
                      <p:cNvPr id="5" name="对象 4">
                        <a:extLst>
                          <a:ext uri="{FF2B5EF4-FFF2-40B4-BE49-F238E27FC236}">
                            <a16:creationId xmlns:a16="http://schemas.microsoft.com/office/drawing/2014/main" id="{7A3659A5-7BFD-442A-A84C-615A60EF95EF}"/>
                          </a:ext>
                        </a:extLst>
                      </p:cNvPr>
                      <p:cNvPicPr>
                        <a:picLocks noChangeAspect="1" noChangeArrowheads="1"/>
                      </p:cNvPicPr>
                      <p:nvPr/>
                    </p:nvPicPr>
                    <p:blipFill>
                      <a:blip r:embed="rId3"/>
                      <a:srcRect/>
                      <a:stretch>
                        <a:fillRect/>
                      </a:stretch>
                    </p:blipFill>
                    <p:spPr bwMode="auto">
                      <a:xfrm>
                        <a:off x="1848370" y="1681837"/>
                        <a:ext cx="6396038" cy="434975"/>
                      </a:xfrm>
                      <a:prstGeom prst="rect">
                        <a:avLst/>
                      </a:prstGeom>
                      <a:noFill/>
                    </p:spPr>
                  </p:pic>
                </p:oleObj>
              </mc:Fallback>
            </mc:AlternateContent>
          </a:graphicData>
        </a:graphic>
      </p:graphicFrame>
      <p:pic>
        <p:nvPicPr>
          <p:cNvPr id="144386" name="图片 1">
            <a:extLst>
              <a:ext uri="{FF2B5EF4-FFF2-40B4-BE49-F238E27FC236}">
                <a16:creationId xmlns:a16="http://schemas.microsoft.com/office/drawing/2014/main" id="{893A175E-B60F-44BA-BA34-9860A63FE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95" r="7608"/>
          <a:stretch>
            <a:fillRect/>
          </a:stretch>
        </p:blipFill>
        <p:spPr bwMode="auto">
          <a:xfrm>
            <a:off x="1307122" y="2594357"/>
            <a:ext cx="6529755" cy="325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472CC9A9-2FE9-4421-A8CA-93773B563086}"/>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72842735"/>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6A74D9-3361-4BE9-8E58-048392C18C56}"/>
              </a:ext>
            </a:extLst>
          </p:cNvPr>
          <p:cNvSpPr>
            <a:spLocks noGrp="1"/>
          </p:cNvSpPr>
          <p:nvPr>
            <p:ph type="dt" sz="half" idx="10"/>
          </p:nvPr>
        </p:nvSpPr>
        <p:spPr/>
        <p:txBody>
          <a:bodyPr/>
          <a:lstStyle/>
          <a:p>
            <a:pPr>
              <a:defRPr/>
            </a:pPr>
            <a:fld id="{A4CE2300-1524-4081-B558-81C9BB579DBA}" type="datetime1">
              <a:rPr lang="zh-CN" altLang="en-US" smtClean="0"/>
              <a:t>2022/11/23</a:t>
            </a:fld>
            <a:endParaRPr lang="en-US" altLang="zh-CN"/>
          </a:p>
        </p:txBody>
      </p:sp>
      <p:sp>
        <p:nvSpPr>
          <p:cNvPr id="5" name="文本框 4">
            <a:extLst>
              <a:ext uri="{FF2B5EF4-FFF2-40B4-BE49-F238E27FC236}">
                <a16:creationId xmlns:a16="http://schemas.microsoft.com/office/drawing/2014/main" id="{E88B0E2E-6B22-42D8-A4A4-406391513F5F}"/>
              </a:ext>
            </a:extLst>
          </p:cNvPr>
          <p:cNvSpPr txBox="1"/>
          <p:nvPr/>
        </p:nvSpPr>
        <p:spPr>
          <a:xfrm>
            <a:off x="467544" y="644490"/>
            <a:ext cx="6984776" cy="3631763"/>
          </a:xfrm>
          <a:prstGeom prst="rect">
            <a:avLst/>
          </a:prstGeom>
          <a:noFill/>
        </p:spPr>
        <p:txBody>
          <a:bodyPr wrap="square">
            <a:spAutoFit/>
          </a:bodyPr>
          <a:lstStyle/>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[X,Y,Z] =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meshgrid</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linspace</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(-pi,pi,30));</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V = cos(X)+cos(Y)+cos(Z);</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subplot(1,2,1)</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slice(X,Y,Z,V,[-1,1],0,0); </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shading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interp</a:t>
            </a:r>
            <a:endPar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endParaRP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alpha(0.5);</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xlabel</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('X');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ylabel</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('Y');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zlabel</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('Z');</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立体切片图</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p:txBody>
      </p:sp>
      <p:sp>
        <p:nvSpPr>
          <p:cNvPr id="4" name="页脚占位符 3">
            <a:extLst>
              <a:ext uri="{FF2B5EF4-FFF2-40B4-BE49-F238E27FC236}">
                <a16:creationId xmlns:a16="http://schemas.microsoft.com/office/drawing/2014/main" id="{A5AFDFAB-9D3A-4E53-A301-3741E7E7CED2}"/>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097237378"/>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6A74D9-3361-4BE9-8E58-048392C18C56}"/>
              </a:ext>
            </a:extLst>
          </p:cNvPr>
          <p:cNvSpPr>
            <a:spLocks noGrp="1"/>
          </p:cNvSpPr>
          <p:nvPr>
            <p:ph type="dt" sz="half" idx="10"/>
          </p:nvPr>
        </p:nvSpPr>
        <p:spPr/>
        <p:txBody>
          <a:bodyPr/>
          <a:lstStyle/>
          <a:p>
            <a:pPr>
              <a:defRPr/>
            </a:pPr>
            <a:fld id="{C2400D57-F32A-42F3-9B99-22158A70EB89}" type="datetime1">
              <a:rPr lang="zh-CN" altLang="en-US" smtClean="0"/>
              <a:t>2022/11/23</a:t>
            </a:fld>
            <a:endParaRPr lang="en-US" altLang="zh-CN"/>
          </a:p>
        </p:txBody>
      </p:sp>
      <p:sp>
        <p:nvSpPr>
          <p:cNvPr id="5" name="文本框 4">
            <a:extLst>
              <a:ext uri="{FF2B5EF4-FFF2-40B4-BE49-F238E27FC236}">
                <a16:creationId xmlns:a16="http://schemas.microsoft.com/office/drawing/2014/main" id="{E88B0E2E-6B22-42D8-A4A4-406391513F5F}"/>
              </a:ext>
            </a:extLst>
          </p:cNvPr>
          <p:cNvSpPr txBox="1"/>
          <p:nvPr/>
        </p:nvSpPr>
        <p:spPr>
          <a:xfrm>
            <a:off x="467544" y="644490"/>
            <a:ext cx="6984776" cy="4555093"/>
          </a:xfrm>
          <a:prstGeom prst="rect">
            <a:avLst/>
          </a:prstGeom>
          <a:noFill/>
        </p:spPr>
        <p:txBody>
          <a:bodyPr wrap="square">
            <a:spAutoFit/>
          </a:bodyPr>
          <a:lstStyle/>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subplot(1,2,2)</a:t>
            </a:r>
          </a:p>
          <a:p>
            <a:pPr algn="l"/>
            <a:r>
              <a:rPr lang="en-US" altLang="zh-CN" sz="200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fv</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 =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isosurface</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(X,Y,Z,V,0);</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p = patch(</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fv</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isonormals</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X,Y,Z,V,p</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set(p,'</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FaceColor</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','r','</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EdgeColor</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','none');</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view(3);</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xlabel</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('X');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ylabel</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('Y');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zlabel</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('Z');</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等值面图</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camlight</a:t>
            </a:r>
            <a:endPar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endParaRP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lighting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gouraud</a:t>
            </a:r>
            <a:endPar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21C89D91-8FBF-4CD9-994F-2A9947E139CC}"/>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545689431"/>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5E7591BD-1AA4-4565-A23A-7EC46808A34C}" type="datetime1">
              <a:rPr lang="zh-CN" altLang="en-US" smtClean="0"/>
              <a:t>2022/11/23</a:t>
            </a:fld>
            <a:endParaRPr lang="en-US" altLang="zh-CN"/>
          </a:p>
        </p:txBody>
      </p:sp>
      <p:sp>
        <p:nvSpPr>
          <p:cNvPr id="25603" name="Rectangle 2"/>
          <p:cNvSpPr>
            <a:spLocks noChangeArrowheads="1"/>
          </p:cNvSpPr>
          <p:nvPr/>
        </p:nvSpPr>
        <p:spPr bwMode="auto">
          <a:xfrm>
            <a:off x="395288" y="548680"/>
            <a:ext cx="660717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en-US" altLang="zh-CN" sz="2400" dirty="0">
                <a:solidFill>
                  <a:schemeClr val="bg2"/>
                </a:solidFill>
                <a:latin typeface="微软雅黑" panose="020B0503020204020204" pitchFamily="34" charset="-122"/>
                <a:ea typeface="微软雅黑" panose="020B0503020204020204" pitchFamily="34" charset="-122"/>
              </a:rPr>
              <a:t>6. </a:t>
            </a:r>
            <a:r>
              <a:rPr lang="zh-CN" altLang="en-US" sz="2400" dirty="0">
                <a:solidFill>
                  <a:schemeClr val="bg2"/>
                </a:solidFill>
                <a:latin typeface="微软雅黑" panose="020B0503020204020204" pitchFamily="34" charset="-122"/>
                <a:ea typeface="微软雅黑" panose="020B0503020204020204" pitchFamily="34" charset="-122"/>
              </a:rPr>
              <a:t>球面与旋转面</a:t>
            </a:r>
          </a:p>
        </p:txBody>
      </p:sp>
      <p:grpSp>
        <p:nvGrpSpPr>
          <p:cNvPr id="3" name="组合 2">
            <a:extLst>
              <a:ext uri="{FF2B5EF4-FFF2-40B4-BE49-F238E27FC236}">
                <a16:creationId xmlns:a16="http://schemas.microsoft.com/office/drawing/2014/main" id="{C84BC782-12FE-4BD7-B8BA-E147ED82E2E7}"/>
              </a:ext>
            </a:extLst>
          </p:cNvPr>
          <p:cNvGrpSpPr/>
          <p:nvPr/>
        </p:nvGrpSpPr>
        <p:grpSpPr>
          <a:xfrm>
            <a:off x="323528" y="1052736"/>
            <a:ext cx="8568952" cy="1462901"/>
            <a:chOff x="323528" y="1052736"/>
            <a:chExt cx="8568952" cy="1462901"/>
          </a:xfrm>
        </p:grpSpPr>
        <p:sp>
          <p:nvSpPr>
            <p:cNvPr id="7" name="Rectangle 3">
              <a:extLst>
                <a:ext uri="{FF2B5EF4-FFF2-40B4-BE49-F238E27FC236}">
                  <a16:creationId xmlns:a16="http://schemas.microsoft.com/office/drawing/2014/main" id="{D75F98CC-88DB-4DF9-9AFA-7C2D1238158C}"/>
                </a:ext>
              </a:extLst>
            </p:cNvPr>
            <p:cNvSpPr>
              <a:spLocks noChangeArrowheads="1"/>
            </p:cNvSpPr>
            <p:nvPr/>
          </p:nvSpPr>
          <p:spPr bwMode="auto">
            <a:xfrm>
              <a:off x="323528" y="1052736"/>
              <a:ext cx="8568952" cy="146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40000"/>
                </a:lnSpc>
                <a:spcBef>
                  <a:spcPts val="0"/>
                </a:spcBef>
                <a:defRPr/>
              </a:pP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2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3-17</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调用</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sphere</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函数生成球面 </a:t>
              </a:r>
              <a:endPar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algn="l">
                <a:lnSpc>
                  <a:spcPct val="140000"/>
                </a:lnSpc>
                <a:spcBef>
                  <a:spcPts val="0"/>
                </a:spcBef>
                <a:defRPr/>
              </a:pPr>
              <a:endPar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algn="l">
                <a:lnSpc>
                  <a:spcPct val="140000"/>
                </a:lnSpc>
                <a:spcBef>
                  <a:spcPts val="0"/>
                </a:spcBef>
                <a:defRPr/>
              </a:pP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调用</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cylinder</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函数绘制曲线                        绕</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z</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轴旋转形成的旋转面。</a:t>
              </a:r>
            </a:p>
          </p:txBody>
        </p:sp>
        <p:graphicFrame>
          <p:nvGraphicFramePr>
            <p:cNvPr id="5" name="对象 4">
              <a:extLst>
                <a:ext uri="{FF2B5EF4-FFF2-40B4-BE49-F238E27FC236}">
                  <a16:creationId xmlns:a16="http://schemas.microsoft.com/office/drawing/2014/main" id="{7A3659A5-7BFD-442A-A84C-615A60EF95EF}"/>
                </a:ext>
              </a:extLst>
            </p:cNvPr>
            <p:cNvGraphicFramePr>
              <a:graphicFrameLocks noChangeAspect="1"/>
            </p:cNvGraphicFramePr>
            <p:nvPr>
              <p:extLst>
                <p:ext uri="{D42A27DB-BD31-4B8C-83A1-F6EECF244321}">
                  <p14:modId xmlns:p14="http://schemas.microsoft.com/office/powerpoint/2010/main" val="3394849365"/>
                </p:ext>
              </p:extLst>
            </p:nvPr>
          </p:nvGraphicFramePr>
          <p:xfrm>
            <a:off x="2051720" y="1539711"/>
            <a:ext cx="4192587" cy="488950"/>
          </p:xfrm>
          <a:graphic>
            <a:graphicData uri="http://schemas.openxmlformats.org/presentationml/2006/ole">
              <mc:AlternateContent xmlns:mc="http://schemas.openxmlformats.org/markup-compatibility/2006">
                <mc:Choice xmlns:v="urn:schemas-microsoft-com:vml" Requires="v">
                  <p:oleObj name="Equation" r:id="rId2" imgW="1981080" imgH="228600" progId="Equation.DSMT4">
                    <p:embed/>
                  </p:oleObj>
                </mc:Choice>
                <mc:Fallback>
                  <p:oleObj name="Equation" r:id="rId2" imgW="1981080" imgH="228600" progId="Equation.DSMT4">
                    <p:embed/>
                    <p:pic>
                      <p:nvPicPr>
                        <p:cNvPr id="5" name="对象 4">
                          <a:extLst>
                            <a:ext uri="{FF2B5EF4-FFF2-40B4-BE49-F238E27FC236}">
                              <a16:creationId xmlns:a16="http://schemas.microsoft.com/office/drawing/2014/main" id="{7A3659A5-7BFD-442A-A84C-615A60EF95EF}"/>
                            </a:ext>
                          </a:extLst>
                        </p:cNvPr>
                        <p:cNvPicPr>
                          <a:picLocks noChangeAspect="1" noChangeArrowheads="1"/>
                        </p:cNvPicPr>
                        <p:nvPr/>
                      </p:nvPicPr>
                      <p:blipFill>
                        <a:blip r:embed="rId3"/>
                        <a:srcRect/>
                        <a:stretch>
                          <a:fillRect/>
                        </a:stretch>
                      </p:blipFill>
                      <p:spPr bwMode="auto">
                        <a:xfrm>
                          <a:off x="2051720" y="1539711"/>
                          <a:ext cx="4192587" cy="488950"/>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64FCFF12-FD94-43B9-8059-67ED14EA6B89}"/>
                </a:ext>
              </a:extLst>
            </p:cNvPr>
            <p:cNvGraphicFramePr>
              <a:graphicFrameLocks noChangeAspect="1"/>
            </p:cNvGraphicFramePr>
            <p:nvPr>
              <p:extLst>
                <p:ext uri="{D42A27DB-BD31-4B8C-83A1-F6EECF244321}">
                  <p14:modId xmlns:p14="http://schemas.microsoft.com/office/powerpoint/2010/main" val="4027989862"/>
                </p:ext>
              </p:extLst>
            </p:nvPr>
          </p:nvGraphicFramePr>
          <p:xfrm>
            <a:off x="3727011" y="2066415"/>
            <a:ext cx="1855788" cy="434975"/>
          </p:xfrm>
          <a:graphic>
            <a:graphicData uri="http://schemas.openxmlformats.org/presentationml/2006/ole">
              <mc:AlternateContent xmlns:mc="http://schemas.openxmlformats.org/markup-compatibility/2006">
                <mc:Choice xmlns:v="urn:schemas-microsoft-com:vml" Requires="v">
                  <p:oleObj name="Equation" r:id="rId4" imgW="876240" imgH="203040" progId="Equation.DSMT4">
                    <p:embed/>
                  </p:oleObj>
                </mc:Choice>
                <mc:Fallback>
                  <p:oleObj name="Equation" r:id="rId4" imgW="876240" imgH="203040" progId="Equation.DSMT4">
                    <p:embed/>
                    <p:pic>
                      <p:nvPicPr>
                        <p:cNvPr id="5" name="对象 4">
                          <a:extLst>
                            <a:ext uri="{FF2B5EF4-FFF2-40B4-BE49-F238E27FC236}">
                              <a16:creationId xmlns:a16="http://schemas.microsoft.com/office/drawing/2014/main" id="{7A3659A5-7BFD-442A-A84C-615A60EF95EF}"/>
                            </a:ext>
                          </a:extLst>
                        </p:cNvPr>
                        <p:cNvPicPr>
                          <a:picLocks noChangeAspect="1" noChangeArrowheads="1"/>
                        </p:cNvPicPr>
                        <p:nvPr/>
                      </p:nvPicPr>
                      <p:blipFill>
                        <a:blip r:embed="rId5"/>
                        <a:srcRect/>
                        <a:stretch>
                          <a:fillRect/>
                        </a:stretch>
                      </p:blipFill>
                      <p:spPr bwMode="auto">
                        <a:xfrm>
                          <a:off x="3727011" y="2066415"/>
                          <a:ext cx="1855788" cy="434975"/>
                        </a:xfrm>
                        <a:prstGeom prst="rect">
                          <a:avLst/>
                        </a:prstGeom>
                        <a:noFill/>
                      </p:spPr>
                    </p:pic>
                  </p:oleObj>
                </mc:Fallback>
              </mc:AlternateContent>
            </a:graphicData>
          </a:graphic>
        </p:graphicFrame>
      </p:grpSp>
      <p:pic>
        <p:nvPicPr>
          <p:cNvPr id="145410" name="图片 1">
            <a:extLst>
              <a:ext uri="{FF2B5EF4-FFF2-40B4-BE49-F238E27FC236}">
                <a16:creationId xmlns:a16="http://schemas.microsoft.com/office/drawing/2014/main" id="{78ECCD0B-81BF-4EC9-9813-074906A961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286" r="7343"/>
          <a:stretch>
            <a:fillRect/>
          </a:stretch>
        </p:blipFill>
        <p:spPr bwMode="auto">
          <a:xfrm>
            <a:off x="1403648" y="3051148"/>
            <a:ext cx="6256842" cy="275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页脚占位符 5">
            <a:extLst>
              <a:ext uri="{FF2B5EF4-FFF2-40B4-BE49-F238E27FC236}">
                <a16:creationId xmlns:a16="http://schemas.microsoft.com/office/drawing/2014/main" id="{CF8BF8CB-726A-4AD9-ADA3-33B38F13876C}"/>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3643773454"/>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6A74D9-3361-4BE9-8E58-048392C18C56}"/>
              </a:ext>
            </a:extLst>
          </p:cNvPr>
          <p:cNvSpPr>
            <a:spLocks noGrp="1"/>
          </p:cNvSpPr>
          <p:nvPr>
            <p:ph type="dt" sz="half" idx="10"/>
          </p:nvPr>
        </p:nvSpPr>
        <p:spPr/>
        <p:txBody>
          <a:bodyPr/>
          <a:lstStyle/>
          <a:p>
            <a:pPr>
              <a:defRPr/>
            </a:pPr>
            <a:fld id="{3BD06188-0D74-4056-92F7-C6451D488C46}" type="datetime1">
              <a:rPr lang="zh-CN" altLang="en-US" smtClean="0"/>
              <a:t>2022/11/23</a:t>
            </a:fld>
            <a:endParaRPr lang="en-US" altLang="zh-CN"/>
          </a:p>
        </p:txBody>
      </p:sp>
      <p:sp>
        <p:nvSpPr>
          <p:cNvPr id="5" name="文本框 4">
            <a:extLst>
              <a:ext uri="{FF2B5EF4-FFF2-40B4-BE49-F238E27FC236}">
                <a16:creationId xmlns:a16="http://schemas.microsoft.com/office/drawing/2014/main" id="{E88B0E2E-6B22-42D8-A4A4-406391513F5F}"/>
              </a:ext>
            </a:extLst>
          </p:cNvPr>
          <p:cNvSpPr txBox="1"/>
          <p:nvPr/>
        </p:nvSpPr>
        <p:spPr>
          <a:xfrm>
            <a:off x="467544" y="644490"/>
            <a:ext cx="6984776" cy="5016758"/>
          </a:xfrm>
          <a:prstGeom prst="rect">
            <a:avLst/>
          </a:prstGeom>
          <a:noFill/>
        </p:spPr>
        <p:txBody>
          <a:bodyPr wrap="square">
            <a:spAutoFit/>
          </a:bodyPr>
          <a:lstStyle/>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subplot(1,2,1);</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x,y,z</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 = sphere;</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surf(10*x+1,10*y+1,10*z+1);</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axis equal;</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球面</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endPar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endParaRP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subplot(1,2,2);</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z =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linspace</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(0,2*pi,30);</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[X,Y,Z] = cylinder(2+cos(z));</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surf(X,Y,Z);</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哑铃面</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p:txBody>
      </p:sp>
      <p:sp>
        <p:nvSpPr>
          <p:cNvPr id="4" name="页脚占位符 3">
            <a:extLst>
              <a:ext uri="{FF2B5EF4-FFF2-40B4-BE49-F238E27FC236}">
                <a16:creationId xmlns:a16="http://schemas.microsoft.com/office/drawing/2014/main" id="{36E65DEB-BD71-4191-9B9A-74F5A06417E5}"/>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005486518"/>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34E3F6-0F3B-454D-A1D6-1F60D70EA839}"/>
              </a:ext>
            </a:extLst>
          </p:cNvPr>
          <p:cNvSpPr>
            <a:spLocks noGrp="1"/>
          </p:cNvSpPr>
          <p:nvPr>
            <p:ph type="dt" sz="half" idx="10"/>
          </p:nvPr>
        </p:nvSpPr>
        <p:spPr/>
        <p:txBody>
          <a:bodyPr/>
          <a:lstStyle/>
          <a:p>
            <a:pPr>
              <a:defRPr/>
            </a:pPr>
            <a:fld id="{A539296E-7B2C-489E-B14D-B59F0DE15A69}" type="datetime1">
              <a:rPr lang="zh-CN" altLang="en-US" smtClean="0"/>
              <a:t>2022/11/23</a:t>
            </a:fld>
            <a:endParaRPr lang="en-US" altLang="zh-CN"/>
          </a:p>
        </p:txBody>
      </p:sp>
      <p:sp>
        <p:nvSpPr>
          <p:cNvPr id="4" name="Rectangle 2">
            <a:extLst>
              <a:ext uri="{FF2B5EF4-FFF2-40B4-BE49-F238E27FC236}">
                <a16:creationId xmlns:a16="http://schemas.microsoft.com/office/drawing/2014/main" id="{8BADDA37-F58F-4DE8-B1A4-20190AFFFB7A}"/>
              </a:ext>
            </a:extLst>
          </p:cNvPr>
          <p:cNvSpPr>
            <a:spLocks noChangeArrowheads="1"/>
          </p:cNvSpPr>
          <p:nvPr/>
        </p:nvSpPr>
        <p:spPr bwMode="auto">
          <a:xfrm>
            <a:off x="323528" y="548680"/>
            <a:ext cx="637565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spAutoFit/>
          </a:bodyPr>
          <a:lstStyle/>
          <a:p>
            <a:pPr algn="l"/>
            <a:r>
              <a:rPr lang="zh-CN" altLang="en-US" sz="2400" dirty="0">
                <a:latin typeface="微软雅黑" panose="020B0503020204020204" pitchFamily="34" charset="-122"/>
                <a:ea typeface="微软雅黑" panose="020B0503020204020204" pitchFamily="34" charset="-122"/>
              </a:rPr>
              <a:t>三、数据分布图</a:t>
            </a:r>
          </a:p>
        </p:txBody>
      </p:sp>
      <p:graphicFrame>
        <p:nvGraphicFramePr>
          <p:cNvPr id="5" name="表格 4">
            <a:extLst>
              <a:ext uri="{FF2B5EF4-FFF2-40B4-BE49-F238E27FC236}">
                <a16:creationId xmlns:a16="http://schemas.microsoft.com/office/drawing/2014/main" id="{AD5EAE31-389C-477F-8F1F-CA99852F21B9}"/>
              </a:ext>
            </a:extLst>
          </p:cNvPr>
          <p:cNvGraphicFramePr>
            <a:graphicFrameLocks noGrp="1"/>
          </p:cNvGraphicFramePr>
          <p:nvPr>
            <p:extLst>
              <p:ext uri="{D42A27DB-BD31-4B8C-83A1-F6EECF244321}">
                <p14:modId xmlns:p14="http://schemas.microsoft.com/office/powerpoint/2010/main" val="3521091791"/>
              </p:ext>
            </p:extLst>
          </p:nvPr>
        </p:nvGraphicFramePr>
        <p:xfrm>
          <a:off x="557651" y="1340768"/>
          <a:ext cx="8118804" cy="4248475"/>
        </p:xfrm>
        <a:graphic>
          <a:graphicData uri="http://schemas.openxmlformats.org/drawingml/2006/table">
            <a:tbl>
              <a:tblPr firstRow="1" firstCol="1" bandRow="1"/>
              <a:tblGrid>
                <a:gridCol w="2029047">
                  <a:extLst>
                    <a:ext uri="{9D8B030D-6E8A-4147-A177-3AD203B41FA5}">
                      <a16:colId xmlns:a16="http://schemas.microsoft.com/office/drawing/2014/main" val="4096864712"/>
                    </a:ext>
                  </a:extLst>
                </a:gridCol>
                <a:gridCol w="2417350">
                  <a:extLst>
                    <a:ext uri="{9D8B030D-6E8A-4147-A177-3AD203B41FA5}">
                      <a16:colId xmlns:a16="http://schemas.microsoft.com/office/drawing/2014/main" val="4001669284"/>
                    </a:ext>
                  </a:extLst>
                </a:gridCol>
                <a:gridCol w="1642488">
                  <a:extLst>
                    <a:ext uri="{9D8B030D-6E8A-4147-A177-3AD203B41FA5}">
                      <a16:colId xmlns:a16="http://schemas.microsoft.com/office/drawing/2014/main" val="2107626737"/>
                    </a:ext>
                  </a:extLst>
                </a:gridCol>
                <a:gridCol w="2029919">
                  <a:extLst>
                    <a:ext uri="{9D8B030D-6E8A-4147-A177-3AD203B41FA5}">
                      <a16:colId xmlns:a16="http://schemas.microsoft.com/office/drawing/2014/main" val="4199688201"/>
                    </a:ext>
                  </a:extLst>
                </a:gridCol>
              </a:tblGrid>
              <a:tr h="606925">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说明</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函数名</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说明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0355027"/>
                  </a:ext>
                </a:extLst>
              </a:tr>
              <a:tr h="60692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histogram</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一元数据直方图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wordcloud</a:t>
                      </a:r>
                      <a:endParaRPr lang="zh-CN" sz="20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云文字图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0107394"/>
                  </a:ext>
                </a:extLst>
              </a:tr>
              <a:tr h="60692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histogram2</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二元数据直方图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bar</a:t>
                      </a:r>
                      <a:endParaRPr lang="zh-CN" sz="20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竖直二维柱状图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4177597"/>
                  </a:ext>
                </a:extLst>
              </a:tr>
              <a:tr h="60692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scatterhistogram</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带直方图的散点图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barh</a:t>
                      </a:r>
                      <a:endParaRPr lang="zh-CN" sz="20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水平二维柱状图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778889"/>
                  </a:ext>
                </a:extLst>
              </a:tr>
              <a:tr h="60692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pie</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二维饼图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bar3</a:t>
                      </a:r>
                      <a:endParaRPr lang="zh-CN" sz="20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竖直三维柱状图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0447185"/>
                  </a:ext>
                </a:extLst>
              </a:tr>
              <a:tr h="60692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pie3</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三维饼图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bar3h</a:t>
                      </a:r>
                      <a:endParaRPr lang="zh-CN" sz="20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水平三维柱状图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7242513"/>
                  </a:ext>
                </a:extLst>
              </a:tr>
              <a:tr h="606925">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heatmap</a:t>
                      </a:r>
                      <a:endParaRPr lang="zh-CN" sz="20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a:effectLst/>
                          <a:latin typeface="Times New Roman" panose="02020603050405020304" pitchFamily="18" charset="0"/>
                          <a:ea typeface="宋体" panose="02010600030101010101" pitchFamily="2" charset="-122"/>
                        </a:rPr>
                        <a:t>热图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en-US" sz="2000">
                          <a:effectLst/>
                          <a:latin typeface="Times New Roman" panose="02020603050405020304" pitchFamily="18" charset="0"/>
                          <a:ea typeface="宋体" panose="02010600030101010101" pitchFamily="2" charset="-122"/>
                        </a:rPr>
                        <a:t>pareto</a:t>
                      </a:r>
                      <a:endParaRPr lang="zh-CN" sz="20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ts val="1560"/>
                        </a:lnSpc>
                      </a:pPr>
                      <a:r>
                        <a:rPr lang="zh-CN" sz="2000" dirty="0">
                          <a:effectLst/>
                          <a:latin typeface="Times New Roman" panose="02020603050405020304" pitchFamily="18" charset="0"/>
                          <a:ea typeface="宋体" panose="02010600030101010101" pitchFamily="2" charset="-122"/>
                        </a:rPr>
                        <a:t>帕累托图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5950282"/>
                  </a:ext>
                </a:extLst>
              </a:tr>
            </a:tbl>
          </a:graphicData>
        </a:graphic>
      </p:graphicFrame>
      <p:sp>
        <p:nvSpPr>
          <p:cNvPr id="6" name="页脚占位符 5">
            <a:extLst>
              <a:ext uri="{FF2B5EF4-FFF2-40B4-BE49-F238E27FC236}">
                <a16:creationId xmlns:a16="http://schemas.microsoft.com/office/drawing/2014/main" id="{39C1D992-0D21-46DC-9B6B-009F02E77CB9}"/>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483331484"/>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0D9EBC-D002-4C97-B134-D7326C47E35B}"/>
              </a:ext>
            </a:extLst>
          </p:cNvPr>
          <p:cNvSpPr>
            <a:spLocks noGrp="1"/>
          </p:cNvSpPr>
          <p:nvPr>
            <p:ph type="dt" sz="half" idx="10"/>
          </p:nvPr>
        </p:nvSpPr>
        <p:spPr/>
        <p:txBody>
          <a:bodyPr/>
          <a:lstStyle/>
          <a:p>
            <a:pPr>
              <a:defRPr/>
            </a:pPr>
            <a:fld id="{17F10C35-F5E7-4139-BEC0-E12ED21FB741}" type="datetime1">
              <a:rPr lang="zh-CN" altLang="en-US" smtClean="0"/>
              <a:t>2022/11/23</a:t>
            </a:fld>
            <a:endParaRPr lang="en-US" altLang="zh-CN"/>
          </a:p>
        </p:txBody>
      </p:sp>
      <p:sp>
        <p:nvSpPr>
          <p:cNvPr id="5" name="Rectangle 3">
            <a:extLst>
              <a:ext uri="{FF2B5EF4-FFF2-40B4-BE49-F238E27FC236}">
                <a16:creationId xmlns:a16="http://schemas.microsoft.com/office/drawing/2014/main" id="{E814123F-6C03-46B8-AD51-A6B80C7E5901}"/>
              </a:ext>
            </a:extLst>
          </p:cNvPr>
          <p:cNvSpPr>
            <a:spLocks noChangeArrowheads="1"/>
          </p:cNvSpPr>
          <p:nvPr/>
        </p:nvSpPr>
        <p:spPr bwMode="auto">
          <a:xfrm>
            <a:off x="323528" y="548680"/>
            <a:ext cx="8568952" cy="146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40000"/>
              </a:lnSpc>
              <a:spcBef>
                <a:spcPts val="0"/>
              </a:spcBef>
              <a:defRPr/>
            </a:pP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2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3-18</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现有某高校四个班的高等数学成绩数据，见文件“四个班高等数学成绩</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.xlsx”</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，部分数据如表</a:t>
            </a:r>
            <a:r>
              <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4.3-6</a:t>
            </a: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所列。试读取文件中的数据，绘制以下数据分布图。</a:t>
            </a:r>
          </a:p>
        </p:txBody>
      </p:sp>
      <p:sp>
        <p:nvSpPr>
          <p:cNvPr id="8" name="Rectangle 3">
            <a:extLst>
              <a:ext uri="{FF2B5EF4-FFF2-40B4-BE49-F238E27FC236}">
                <a16:creationId xmlns:a16="http://schemas.microsoft.com/office/drawing/2014/main" id="{7FC6BB32-92B2-4228-8790-8B27914366A3}"/>
              </a:ext>
            </a:extLst>
          </p:cNvPr>
          <p:cNvSpPr>
            <a:spLocks noChangeArrowheads="1"/>
          </p:cNvSpPr>
          <p:nvPr/>
        </p:nvSpPr>
        <p:spPr bwMode="auto">
          <a:xfrm>
            <a:off x="323528" y="2060848"/>
            <a:ext cx="8568952" cy="193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40000"/>
              </a:lnSpc>
              <a:spcBef>
                <a:spcPts val="0"/>
              </a:spcBef>
              <a:buClr>
                <a:srgbClr val="FF0000"/>
              </a:buClr>
              <a:buFont typeface="Wingdings" panose="05000000000000000000" pitchFamily="2" charset="2"/>
              <a:buChar char="Ø"/>
              <a:defRPr/>
            </a:pP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期中成绩与期末成绩的二元数据直方图</a:t>
            </a:r>
            <a:endPar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lnSpc>
                <a:spcPct val="140000"/>
              </a:lnSpc>
              <a:spcBef>
                <a:spcPts val="0"/>
              </a:spcBef>
              <a:buClr>
                <a:srgbClr val="FF0000"/>
              </a:buClr>
              <a:buFont typeface="Wingdings" panose="05000000000000000000" pitchFamily="2" charset="2"/>
              <a:buChar char="Ø"/>
              <a:defRPr/>
            </a:pP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期中成绩与期末成绩的带直方图的散点图</a:t>
            </a:r>
            <a:endPar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lnSpc>
                <a:spcPct val="140000"/>
              </a:lnSpc>
              <a:spcBef>
                <a:spcPts val="0"/>
              </a:spcBef>
              <a:buClr>
                <a:srgbClr val="FF0000"/>
              </a:buClr>
              <a:buFont typeface="Wingdings" panose="05000000000000000000" pitchFamily="2" charset="2"/>
              <a:buChar char="Ø"/>
              <a:defRPr/>
            </a:pP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总成绩按分数段统计的饼图</a:t>
            </a:r>
            <a:endParaRPr lang="en-US" altLang="zh-CN"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lnSpc>
                <a:spcPct val="140000"/>
              </a:lnSpc>
              <a:spcBef>
                <a:spcPts val="0"/>
              </a:spcBef>
              <a:buClr>
                <a:srgbClr val="FF0000"/>
              </a:buClr>
              <a:buFont typeface="Wingdings" panose="05000000000000000000" pitchFamily="2" charset="2"/>
              <a:buChar char="Ø"/>
              <a:defRPr/>
            </a:pPr>
            <a:r>
              <a:rPr lang="zh-CN" altLang="en-US" sz="22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姓名数据的云文字图</a:t>
            </a:r>
          </a:p>
        </p:txBody>
      </p:sp>
      <p:sp>
        <p:nvSpPr>
          <p:cNvPr id="4" name="页脚占位符 3">
            <a:extLst>
              <a:ext uri="{FF2B5EF4-FFF2-40B4-BE49-F238E27FC236}">
                <a16:creationId xmlns:a16="http://schemas.microsoft.com/office/drawing/2014/main" id="{765CAD32-F131-4153-B0DA-BC417C67E4D2}"/>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973814847"/>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6A74D9-3361-4BE9-8E58-048392C18C56}"/>
              </a:ext>
            </a:extLst>
          </p:cNvPr>
          <p:cNvSpPr>
            <a:spLocks noGrp="1"/>
          </p:cNvSpPr>
          <p:nvPr>
            <p:ph type="dt" sz="half" idx="10"/>
          </p:nvPr>
        </p:nvSpPr>
        <p:spPr/>
        <p:txBody>
          <a:bodyPr/>
          <a:lstStyle/>
          <a:p>
            <a:pPr>
              <a:defRPr/>
            </a:pPr>
            <a:fld id="{D48ED903-CD9E-4F6A-AD42-03514BEE903C}" type="datetime1">
              <a:rPr lang="zh-CN" altLang="en-US" smtClean="0"/>
              <a:t>2022/11/23</a:t>
            </a:fld>
            <a:endParaRPr lang="en-US" altLang="zh-CN"/>
          </a:p>
        </p:txBody>
      </p:sp>
      <p:sp>
        <p:nvSpPr>
          <p:cNvPr id="5" name="文本框 4">
            <a:extLst>
              <a:ext uri="{FF2B5EF4-FFF2-40B4-BE49-F238E27FC236}">
                <a16:creationId xmlns:a16="http://schemas.microsoft.com/office/drawing/2014/main" id="{E88B0E2E-6B22-42D8-A4A4-406391513F5F}"/>
              </a:ext>
            </a:extLst>
          </p:cNvPr>
          <p:cNvSpPr txBox="1"/>
          <p:nvPr/>
        </p:nvSpPr>
        <p:spPr>
          <a:xfrm>
            <a:off x="323528" y="644490"/>
            <a:ext cx="8676456" cy="5016758"/>
          </a:xfrm>
          <a:prstGeom prst="rect">
            <a:avLst/>
          </a:prstGeom>
          <a:noFill/>
        </p:spPr>
        <p:txBody>
          <a:bodyPr wrap="square">
            <a:spAutoFit/>
          </a:bodyPr>
          <a:lstStyle/>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 =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readtable</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四个班高等数学成绩</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.xlsx','PreserveVariableNames',1);</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x = T.('</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期中成绩</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y = T.('</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期末成绩</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endPar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endParaRP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figure;</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histogram2(</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x,y</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,[15,15])</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xlabel</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期中成绩</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 </a:t>
            </a:r>
          </a:p>
          <a:p>
            <a:pPr algn="l"/>
            <a:r>
              <a:rPr lang="en-US" altLang="zh-CN" sz="200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ylabel</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期末成绩</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dirty="0">
                <a:solidFill>
                  <a:srgbClr val="000000"/>
                </a:solidFill>
                <a:latin typeface="Microsoft YaHei UI" panose="020B0503020204020204" pitchFamily="34" charset="-122"/>
                <a:ea typeface="Microsoft YaHei UI" panose="020B0503020204020204" pitchFamily="34" charset="-122"/>
              </a:rPr>
              <a:t>&gt;&gt;</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zlabel</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频数</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二元数据直方图</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view(52,35);</a:t>
            </a:r>
          </a:p>
        </p:txBody>
      </p:sp>
      <p:pic>
        <p:nvPicPr>
          <p:cNvPr id="147458" name="图片 1">
            <a:extLst>
              <a:ext uri="{FF2B5EF4-FFF2-40B4-BE49-F238E27FC236}">
                <a16:creationId xmlns:a16="http://schemas.microsoft.com/office/drawing/2014/main" id="{D26C1482-BC45-4D1C-8151-2644E91C7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5202" y="2074956"/>
            <a:ext cx="4790526" cy="358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a:extLst>
              <a:ext uri="{FF2B5EF4-FFF2-40B4-BE49-F238E27FC236}">
                <a16:creationId xmlns:a16="http://schemas.microsoft.com/office/drawing/2014/main" id="{F5E0F20E-864E-42BE-A17B-677BB7056D19}"/>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167095916"/>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6A74D9-3361-4BE9-8E58-048392C18C56}"/>
              </a:ext>
            </a:extLst>
          </p:cNvPr>
          <p:cNvSpPr>
            <a:spLocks noGrp="1"/>
          </p:cNvSpPr>
          <p:nvPr>
            <p:ph type="dt" sz="half" idx="10"/>
          </p:nvPr>
        </p:nvSpPr>
        <p:spPr/>
        <p:txBody>
          <a:bodyPr/>
          <a:lstStyle/>
          <a:p>
            <a:pPr>
              <a:defRPr/>
            </a:pPr>
            <a:fld id="{DF6F0789-6754-4A7F-AC01-078C1F7BC234}" type="datetime1">
              <a:rPr lang="zh-CN" altLang="en-US" smtClean="0"/>
              <a:t>2022/11/23</a:t>
            </a:fld>
            <a:endParaRPr lang="en-US" altLang="zh-CN"/>
          </a:p>
        </p:txBody>
      </p:sp>
      <p:sp>
        <p:nvSpPr>
          <p:cNvPr id="5" name="文本框 4">
            <a:extLst>
              <a:ext uri="{FF2B5EF4-FFF2-40B4-BE49-F238E27FC236}">
                <a16:creationId xmlns:a16="http://schemas.microsoft.com/office/drawing/2014/main" id="{E88B0E2E-6B22-42D8-A4A4-406391513F5F}"/>
              </a:ext>
            </a:extLst>
          </p:cNvPr>
          <p:cNvSpPr txBox="1"/>
          <p:nvPr/>
        </p:nvSpPr>
        <p:spPr>
          <a:xfrm>
            <a:off x="323528" y="644490"/>
            <a:ext cx="8676456" cy="2246769"/>
          </a:xfrm>
          <a:prstGeom prst="rect">
            <a:avLst/>
          </a:prstGeom>
          <a:noFill/>
        </p:spPr>
        <p:txBody>
          <a:bodyPr wrap="square">
            <a:spAutoFit/>
          </a:bodyPr>
          <a:lstStyle/>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figure;</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 =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scatterhistogram</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(T,'</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期中成绩</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期末成绩</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GroupVariable</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班级</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s.LegendVisible</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 = 'on';</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s.MarkerStyle</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 = {'o','+','*','&gt;'};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带直方图的散点图</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p:txBody>
      </p:sp>
      <p:pic>
        <p:nvPicPr>
          <p:cNvPr id="148482" name="Picture 2">
            <a:extLst>
              <a:ext uri="{FF2B5EF4-FFF2-40B4-BE49-F238E27FC236}">
                <a16:creationId xmlns:a16="http://schemas.microsoft.com/office/drawing/2014/main" id="{846232F3-525D-4FA3-9CAF-5322C9AA6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530618"/>
            <a:ext cx="4919563" cy="368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a:extLst>
              <a:ext uri="{FF2B5EF4-FFF2-40B4-BE49-F238E27FC236}">
                <a16:creationId xmlns:a16="http://schemas.microsoft.com/office/drawing/2014/main" id="{B6A8CFDB-FAF9-4E5A-8CFB-7EB8F72021D1}"/>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134727570"/>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6A74D9-3361-4BE9-8E58-048392C18C56}"/>
              </a:ext>
            </a:extLst>
          </p:cNvPr>
          <p:cNvSpPr>
            <a:spLocks noGrp="1"/>
          </p:cNvSpPr>
          <p:nvPr>
            <p:ph type="dt" sz="half" idx="10"/>
          </p:nvPr>
        </p:nvSpPr>
        <p:spPr/>
        <p:txBody>
          <a:bodyPr/>
          <a:lstStyle/>
          <a:p>
            <a:pPr>
              <a:defRPr/>
            </a:pPr>
            <a:fld id="{218F3159-A263-441A-A1F1-39FD9B68CC3E}" type="datetime1">
              <a:rPr lang="zh-CN" altLang="en-US" smtClean="0"/>
              <a:t>2022/11/23</a:t>
            </a:fld>
            <a:endParaRPr lang="en-US" altLang="zh-CN"/>
          </a:p>
        </p:txBody>
      </p:sp>
      <p:sp>
        <p:nvSpPr>
          <p:cNvPr id="5" name="文本框 4">
            <a:extLst>
              <a:ext uri="{FF2B5EF4-FFF2-40B4-BE49-F238E27FC236}">
                <a16:creationId xmlns:a16="http://schemas.microsoft.com/office/drawing/2014/main" id="{E88B0E2E-6B22-42D8-A4A4-406391513F5F}"/>
              </a:ext>
            </a:extLst>
          </p:cNvPr>
          <p:cNvSpPr txBox="1"/>
          <p:nvPr/>
        </p:nvSpPr>
        <p:spPr>
          <a:xfrm>
            <a:off x="323528" y="644490"/>
            <a:ext cx="8676456" cy="4093428"/>
          </a:xfrm>
          <a:prstGeom prst="rect">
            <a:avLst/>
          </a:prstGeom>
          <a:noFill/>
        </p:spPr>
        <p:txBody>
          <a:bodyPr wrap="square">
            <a:spAutoFit/>
          </a:bodyPr>
          <a:lstStyle/>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figure;</a:t>
            </a:r>
          </a:p>
          <a:p>
            <a:pPr algn="l"/>
            <a:r>
              <a:rPr lang="en-US" altLang="zh-CN" sz="200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ts</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 = T.('</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总成绩</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N =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histcounts</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ts</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,[0,60,70,80,90,101]);</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prc</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 = 100*N/sum(N);</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prc</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 = num2str(</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prc</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(:),'%2.2f%%');</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str = {'0~59';'60~69';'70~79';'80~89';'90~100'};</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str =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strcat</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(str,'</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占</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prc</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pie3(</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N,str</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三维饼图</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p:txBody>
      </p:sp>
      <p:pic>
        <p:nvPicPr>
          <p:cNvPr id="149506" name="图片 1">
            <a:extLst>
              <a:ext uri="{FF2B5EF4-FFF2-40B4-BE49-F238E27FC236}">
                <a16:creationId xmlns:a16="http://schemas.microsoft.com/office/drawing/2014/main" id="{3AC5BCCB-C9E5-40FE-A607-4CEE088E74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25" b="23871"/>
          <a:stretch/>
        </p:blipFill>
        <p:spPr bwMode="auto">
          <a:xfrm>
            <a:off x="3491879" y="3717032"/>
            <a:ext cx="4991925" cy="2496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a:extLst>
              <a:ext uri="{FF2B5EF4-FFF2-40B4-BE49-F238E27FC236}">
                <a16:creationId xmlns:a16="http://schemas.microsoft.com/office/drawing/2014/main" id="{B7039FFA-8D7A-4505-96ED-57AE59FF1C9E}"/>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3892215007"/>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ECAA167D-179E-4EA8-917C-AA022FB5E644}" type="datetime1">
              <a:rPr lang="zh-CN" altLang="en-US" smtClean="0"/>
              <a:t>2022/11/23</a:t>
            </a:fld>
            <a:endParaRPr lang="en-US" altLang="zh-CN" dirty="0"/>
          </a:p>
        </p:txBody>
      </p:sp>
      <p:sp>
        <p:nvSpPr>
          <p:cNvPr id="5123" name="Rectangle 2"/>
          <p:cNvSpPr>
            <a:spLocks noGrp="1" noChangeArrowheads="1"/>
          </p:cNvSpPr>
          <p:nvPr>
            <p:ph type="subTitle" idx="1"/>
          </p:nvPr>
        </p:nvSpPr>
        <p:spPr>
          <a:xfrm>
            <a:off x="1371600" y="765175"/>
            <a:ext cx="6400800" cy="5472137"/>
          </a:xfrm>
          <a:noFill/>
        </p:spPr>
        <p:txBody>
          <a:bodyPr/>
          <a:lstStyle/>
          <a:p>
            <a:pPr algn="l" eaLnBrk="1" hangingPunct="1"/>
            <a:r>
              <a:rPr lang="zh-CN" altLang="en-US" b="1" u="sng" dirty="0">
                <a:solidFill>
                  <a:srgbClr val="0000FF"/>
                </a:solidFill>
              </a:rPr>
              <a:t>主要内容</a:t>
            </a:r>
          </a:p>
          <a:p>
            <a:pPr algn="l" eaLnBrk="1" hangingPunct="1"/>
            <a:endParaRPr lang="zh-CN" altLang="en-US" u="sng" dirty="0"/>
          </a:p>
          <a:p>
            <a:pPr algn="l" eaLnBrk="1" hangingPunct="1">
              <a:buClr>
                <a:schemeClr val="hlink"/>
              </a:buClr>
              <a:buFont typeface="Wingdings" pitchFamily="2" charset="2"/>
              <a:buChar char="Ø"/>
            </a:pPr>
            <a:r>
              <a:rPr lang="zh-CN" altLang="en-US" dirty="0"/>
              <a:t>  交互式绘图</a:t>
            </a:r>
            <a:endParaRPr lang="en-US" altLang="zh-CN" dirty="0"/>
          </a:p>
          <a:p>
            <a:pPr algn="l" eaLnBrk="1" hangingPunct="1">
              <a:buClr>
                <a:schemeClr val="hlink"/>
              </a:buClr>
              <a:buFont typeface="Wingdings" pitchFamily="2" charset="2"/>
              <a:buChar char="Ø"/>
            </a:pPr>
            <a:r>
              <a:rPr lang="en-US" altLang="zh-CN" dirty="0"/>
              <a:t>  </a:t>
            </a:r>
            <a:r>
              <a:rPr lang="zh-CN" altLang="en-US" dirty="0"/>
              <a:t>图形对象与图形对象句柄</a:t>
            </a:r>
          </a:p>
          <a:p>
            <a:pPr algn="l" eaLnBrk="1" hangingPunct="1">
              <a:buClr>
                <a:schemeClr val="hlink"/>
              </a:buClr>
              <a:buFont typeface="Wingdings" pitchFamily="2" charset="2"/>
              <a:buChar char="Ø"/>
            </a:pPr>
            <a:r>
              <a:rPr lang="zh-CN" altLang="en-US" dirty="0"/>
              <a:t>  常用绘图函数及其应用</a:t>
            </a:r>
            <a:endParaRPr lang="zh-CN" altLang="en-US" dirty="0">
              <a:hlinkClick r:id="" action="ppaction://noaction">
                <a:extLst>
                  <a:ext uri="{A12FA001-AC4F-418D-AE19-62706E023703}">
                    <ahyp:hlinkClr xmlns:ahyp="http://schemas.microsoft.com/office/drawing/2018/hyperlinkcolor" val="tx"/>
                  </a:ext>
                </a:extLst>
              </a:hlinkClick>
            </a:endParaRPr>
          </a:p>
          <a:p>
            <a:pPr algn="l" eaLnBrk="1" hangingPunct="1">
              <a:buClr>
                <a:schemeClr val="hlink"/>
              </a:buClr>
              <a:buFont typeface="Wingdings" pitchFamily="2" charset="2"/>
              <a:buChar char="Ø"/>
            </a:pPr>
            <a:r>
              <a:rPr lang="zh-CN" altLang="en-US" dirty="0"/>
              <a:t>  图形的修饰与美化</a:t>
            </a:r>
            <a:endParaRPr lang="en-US" altLang="zh-CN" dirty="0"/>
          </a:p>
          <a:p>
            <a:pPr algn="l" eaLnBrk="1" hangingPunct="1">
              <a:buClr>
                <a:schemeClr val="hlink"/>
              </a:buClr>
              <a:buFont typeface="Wingdings" pitchFamily="2" charset="2"/>
              <a:buChar char="Ø"/>
            </a:pPr>
            <a:r>
              <a:rPr lang="en-US" altLang="zh-CN" dirty="0"/>
              <a:t>  </a:t>
            </a:r>
            <a:r>
              <a:rPr lang="zh-CN" altLang="en-US" dirty="0"/>
              <a:t>基于函数句柄绘图</a:t>
            </a:r>
            <a:endParaRPr lang="en-US" altLang="zh-CN" dirty="0"/>
          </a:p>
          <a:p>
            <a:pPr algn="l" eaLnBrk="1" hangingPunct="1">
              <a:buClr>
                <a:schemeClr val="hlink"/>
              </a:buClr>
              <a:buFont typeface="Wingdings" pitchFamily="2" charset="2"/>
              <a:buChar char="Ø"/>
            </a:pPr>
            <a:r>
              <a:rPr lang="zh-CN" altLang="en-US" dirty="0"/>
              <a:t>  图形的复制和输出</a:t>
            </a:r>
            <a:endParaRPr lang="en-US" altLang="zh-CN" dirty="0"/>
          </a:p>
          <a:p>
            <a:pPr algn="l" eaLnBrk="1" hangingPunct="1">
              <a:buClr>
                <a:schemeClr val="hlink"/>
              </a:buClr>
              <a:buFont typeface="Wingdings" pitchFamily="2" charset="2"/>
              <a:buChar char="Ø"/>
            </a:pPr>
            <a:r>
              <a:rPr lang="en-US" altLang="zh-CN" dirty="0"/>
              <a:t>  </a:t>
            </a:r>
            <a:r>
              <a:rPr lang="zh-CN" altLang="en-US" dirty="0"/>
              <a:t>制作</a:t>
            </a:r>
            <a:r>
              <a:rPr lang="en-US" altLang="zh-CN" dirty="0"/>
              <a:t>GIF</a:t>
            </a:r>
            <a:r>
              <a:rPr lang="zh-CN" altLang="en-US" dirty="0"/>
              <a:t>格式动画</a:t>
            </a:r>
          </a:p>
        </p:txBody>
      </p:sp>
      <p:sp>
        <p:nvSpPr>
          <p:cNvPr id="4" name="页脚占位符 3">
            <a:extLst>
              <a:ext uri="{FF2B5EF4-FFF2-40B4-BE49-F238E27FC236}">
                <a16:creationId xmlns:a16="http://schemas.microsoft.com/office/drawing/2014/main" id="{1A45FE47-17D3-492C-B7A6-0FC8035371AF}"/>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6A74D9-3361-4BE9-8E58-048392C18C56}"/>
              </a:ext>
            </a:extLst>
          </p:cNvPr>
          <p:cNvSpPr>
            <a:spLocks noGrp="1"/>
          </p:cNvSpPr>
          <p:nvPr>
            <p:ph type="dt" sz="half" idx="10"/>
          </p:nvPr>
        </p:nvSpPr>
        <p:spPr/>
        <p:txBody>
          <a:bodyPr/>
          <a:lstStyle/>
          <a:p>
            <a:pPr>
              <a:defRPr/>
            </a:pPr>
            <a:fld id="{B96DBFD7-0DF6-4365-B6CA-A8D342297347}" type="datetime1">
              <a:rPr lang="zh-CN" altLang="en-US" smtClean="0"/>
              <a:t>2022/11/23</a:t>
            </a:fld>
            <a:endParaRPr lang="en-US" altLang="zh-CN"/>
          </a:p>
        </p:txBody>
      </p:sp>
      <p:sp>
        <p:nvSpPr>
          <p:cNvPr id="5" name="文本框 4">
            <a:extLst>
              <a:ext uri="{FF2B5EF4-FFF2-40B4-BE49-F238E27FC236}">
                <a16:creationId xmlns:a16="http://schemas.microsoft.com/office/drawing/2014/main" id="{E88B0E2E-6B22-42D8-A4A4-406391513F5F}"/>
              </a:ext>
            </a:extLst>
          </p:cNvPr>
          <p:cNvSpPr txBox="1"/>
          <p:nvPr/>
        </p:nvSpPr>
        <p:spPr>
          <a:xfrm>
            <a:off x="323528" y="644490"/>
            <a:ext cx="8676456" cy="1785104"/>
          </a:xfrm>
          <a:prstGeom prst="rect">
            <a:avLst/>
          </a:prstGeom>
          <a:noFill/>
        </p:spPr>
        <p:txBody>
          <a:bodyPr wrap="square">
            <a:spAutoFit/>
          </a:bodyPr>
          <a:lstStyle/>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figure;</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NameStr</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 = T.('</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姓名</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wordcloud</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r>
              <a:rPr lang="en-US" altLang="zh-CN" sz="2000" b="0" i="0" u="none" strike="noStrike" baseline="0" dirty="0" err="1">
                <a:solidFill>
                  <a:srgbClr val="000000"/>
                </a:solidFill>
                <a:latin typeface="Microsoft YaHei UI" panose="020B0503020204020204" pitchFamily="34" charset="-122"/>
                <a:ea typeface="Microsoft YaHei UI" panose="020B0503020204020204" pitchFamily="34" charset="-122"/>
              </a:rPr>
              <a:t>NameStr</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a:p>
            <a:pPr algn="l"/>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&gt;&gt; title('</a:t>
            </a:r>
            <a:r>
              <a:rPr lang="zh-CN" altLang="en-US" sz="2000" b="0" i="0" u="none" strike="noStrike" baseline="0" dirty="0">
                <a:solidFill>
                  <a:srgbClr val="000000"/>
                </a:solidFill>
                <a:latin typeface="Microsoft YaHei UI" panose="020B0503020204020204" pitchFamily="34" charset="-122"/>
                <a:ea typeface="Microsoft YaHei UI" panose="020B0503020204020204" pitchFamily="34" charset="-122"/>
              </a:rPr>
              <a:t>云文字图</a:t>
            </a:r>
            <a:r>
              <a:rPr lang="en-US" altLang="zh-CN" sz="2000" b="0" i="0" u="none" strike="noStrike" baseline="0" dirty="0">
                <a:solidFill>
                  <a:srgbClr val="000000"/>
                </a:solidFill>
                <a:latin typeface="Microsoft YaHei UI" panose="020B0503020204020204" pitchFamily="34" charset="-122"/>
                <a:ea typeface="Microsoft YaHei UI" panose="020B0503020204020204" pitchFamily="34" charset="-122"/>
              </a:rPr>
              <a:t>');</a:t>
            </a:r>
          </a:p>
        </p:txBody>
      </p:sp>
      <p:pic>
        <p:nvPicPr>
          <p:cNvPr id="150530" name="Picture 2">
            <a:extLst>
              <a:ext uri="{FF2B5EF4-FFF2-40B4-BE49-F238E27FC236}">
                <a16:creationId xmlns:a16="http://schemas.microsoft.com/office/drawing/2014/main" id="{C3805978-15E0-4ED7-BB26-66404980D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342470"/>
            <a:ext cx="4608512" cy="383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a:extLst>
              <a:ext uri="{FF2B5EF4-FFF2-40B4-BE49-F238E27FC236}">
                <a16:creationId xmlns:a16="http://schemas.microsoft.com/office/drawing/2014/main" id="{4C9300B0-D633-44E8-8040-1E952E3E64C1}"/>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525126999"/>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1BC896EF-DCB0-44D5-B870-EACB7A7DF35D}" type="datetime1">
              <a:rPr lang="zh-CN" altLang="en-US" smtClean="0"/>
              <a:t>2022/11/23</a:t>
            </a:fld>
            <a:endParaRPr lang="en-US" altLang="zh-CN"/>
          </a:p>
        </p:txBody>
      </p:sp>
      <p:sp>
        <p:nvSpPr>
          <p:cNvPr id="5" name="Text Box 2"/>
          <p:cNvSpPr txBox="1">
            <a:spLocks noChangeArrowheads="1"/>
          </p:cNvSpPr>
          <p:nvPr/>
        </p:nvSpPr>
        <p:spPr bwMode="auto">
          <a:xfrm>
            <a:off x="539750" y="495077"/>
            <a:ext cx="8353425" cy="701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r>
              <a:rPr lang="zh-CN" altLang="en-US" b="1" dirty="0">
                <a:latin typeface="微软雅黑" panose="020B0503020204020204" pitchFamily="34" charset="-122"/>
                <a:ea typeface="微软雅黑" panose="020B0503020204020204" pitchFamily="34" charset="-122"/>
              </a:rPr>
              <a:t>第四节  图形的修饰与美化</a:t>
            </a:r>
          </a:p>
        </p:txBody>
      </p:sp>
      <p:sp>
        <p:nvSpPr>
          <p:cNvPr id="79" name="Rectangle 2">
            <a:extLst>
              <a:ext uri="{FF2B5EF4-FFF2-40B4-BE49-F238E27FC236}">
                <a16:creationId xmlns:a16="http://schemas.microsoft.com/office/drawing/2014/main" id="{96DF726D-DFF2-49AF-BC98-EEEC4B7DB375}"/>
              </a:ext>
            </a:extLst>
          </p:cNvPr>
          <p:cNvSpPr>
            <a:spLocks noChangeArrowheads="1"/>
          </p:cNvSpPr>
          <p:nvPr/>
        </p:nvSpPr>
        <p:spPr bwMode="auto">
          <a:xfrm>
            <a:off x="539749" y="1368954"/>
            <a:ext cx="8353425" cy="2797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下面对图形进行一些修饰与美化，例如在图形中添加标题、坐标轴标签、文本注释、图例、颜色条等图形元素，通过设置图形对象属性值来控制图形对象的显示样式。对于三维图形，还可以对绘图色彩、渲染效果、透明度、灯光和视角等进行设置和调整。</a:t>
            </a:r>
          </a:p>
        </p:txBody>
      </p:sp>
      <p:sp>
        <p:nvSpPr>
          <p:cNvPr id="3" name="页脚占位符 2">
            <a:extLst>
              <a:ext uri="{FF2B5EF4-FFF2-40B4-BE49-F238E27FC236}">
                <a16:creationId xmlns:a16="http://schemas.microsoft.com/office/drawing/2014/main" id="{13196742-D986-47BF-A34C-6294E56AAE0A}"/>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1261566665"/>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日期占位符 1"/>
          <p:cNvSpPr>
            <a:spLocks noGrp="1"/>
          </p:cNvSpPr>
          <p:nvPr>
            <p:ph type="dt" sz="quarter" idx="10"/>
          </p:nvPr>
        </p:nvSpPr>
        <p:spPr/>
        <p:txBody>
          <a:bodyPr/>
          <a:lstStyle/>
          <a:p>
            <a:pPr>
              <a:defRPr/>
            </a:pPr>
            <a:fld id="{47194F44-936D-4256-B255-D68AAB581638}" type="datetime1">
              <a:rPr lang="zh-CN" altLang="en-US" smtClean="0"/>
              <a:t>2022/11/23</a:t>
            </a:fld>
            <a:endParaRPr lang="en-US" altLang="zh-CN"/>
          </a:p>
        </p:txBody>
      </p:sp>
      <p:pic>
        <p:nvPicPr>
          <p:cNvPr id="266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0" y="901700"/>
            <a:ext cx="7469188" cy="518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8" name="AutoShape 3"/>
          <p:cNvSpPr>
            <a:spLocks noChangeArrowheads="1"/>
          </p:cNvSpPr>
          <p:nvPr/>
        </p:nvSpPr>
        <p:spPr bwMode="auto">
          <a:xfrm rot="4112011">
            <a:off x="806451" y="2314575"/>
            <a:ext cx="652462" cy="268287"/>
          </a:xfrm>
          <a:prstGeom prst="rightArrow">
            <a:avLst>
              <a:gd name="adj1" fmla="val 50000"/>
              <a:gd name="adj2" fmla="val 60799"/>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29" name="AutoShape 4"/>
          <p:cNvSpPr>
            <a:spLocks noChangeArrowheads="1"/>
          </p:cNvSpPr>
          <p:nvPr/>
        </p:nvSpPr>
        <p:spPr bwMode="auto">
          <a:xfrm rot="554697">
            <a:off x="1736725" y="860425"/>
            <a:ext cx="1038225" cy="201613"/>
          </a:xfrm>
          <a:prstGeom prst="rightArrow">
            <a:avLst>
              <a:gd name="adj1" fmla="val 50000"/>
              <a:gd name="adj2" fmla="val 12874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grpSp>
        <p:nvGrpSpPr>
          <p:cNvPr id="26630" name="Group 5"/>
          <p:cNvGrpSpPr>
            <a:grpSpLocks/>
          </p:cNvGrpSpPr>
          <p:nvPr/>
        </p:nvGrpSpPr>
        <p:grpSpPr bwMode="auto">
          <a:xfrm>
            <a:off x="790575" y="549275"/>
            <a:ext cx="1087438" cy="404813"/>
            <a:chOff x="498" y="346"/>
            <a:chExt cx="685" cy="255"/>
          </a:xfrm>
        </p:grpSpPr>
        <p:sp>
          <p:nvSpPr>
            <p:cNvPr id="26658" name="AutoShape 6"/>
            <p:cNvSpPr>
              <a:spLocks noChangeArrowheads="1"/>
            </p:cNvSpPr>
            <p:nvPr/>
          </p:nvSpPr>
          <p:spPr bwMode="auto">
            <a:xfrm>
              <a:off x="507" y="349"/>
              <a:ext cx="662" cy="252"/>
            </a:xfrm>
            <a:prstGeom prst="roundRect">
              <a:avLst>
                <a:gd name="adj" fmla="val 16667"/>
              </a:avLst>
            </a:prstGeom>
            <a:solidFill>
              <a:schemeClr val="tx2"/>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59" name="Text Box 7"/>
            <p:cNvSpPr txBox="1">
              <a:spLocks noChangeArrowheads="1"/>
            </p:cNvSpPr>
            <p:nvPr/>
          </p:nvSpPr>
          <p:spPr bwMode="auto">
            <a:xfrm>
              <a:off x="498" y="346"/>
              <a:ext cx="68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spcBef>
                  <a:spcPct val="0"/>
                </a:spcBef>
              </a:pPr>
              <a:r>
                <a:rPr kumimoji="0" lang="en-US" altLang="zh-CN" sz="2000" dirty="0">
                  <a:latin typeface="Arial" charset="0"/>
                  <a:ea typeface="微软雅黑" panose="020B0503020204020204" pitchFamily="34" charset="-122"/>
                </a:rPr>
                <a:t>Plot title</a:t>
              </a:r>
            </a:p>
          </p:txBody>
        </p:sp>
      </p:grpSp>
      <p:grpSp>
        <p:nvGrpSpPr>
          <p:cNvPr id="26631" name="Group 8"/>
          <p:cNvGrpSpPr>
            <a:grpSpLocks/>
          </p:cNvGrpSpPr>
          <p:nvPr/>
        </p:nvGrpSpPr>
        <p:grpSpPr bwMode="auto">
          <a:xfrm>
            <a:off x="373063" y="1455738"/>
            <a:ext cx="846137" cy="701675"/>
            <a:chOff x="235" y="917"/>
            <a:chExt cx="533" cy="442"/>
          </a:xfrm>
        </p:grpSpPr>
        <p:sp>
          <p:nvSpPr>
            <p:cNvPr id="26656" name="AutoShape 9"/>
            <p:cNvSpPr>
              <a:spLocks noChangeArrowheads="1"/>
            </p:cNvSpPr>
            <p:nvPr/>
          </p:nvSpPr>
          <p:spPr bwMode="auto">
            <a:xfrm>
              <a:off x="235" y="926"/>
              <a:ext cx="518" cy="432"/>
            </a:xfrm>
            <a:prstGeom prst="roundRect">
              <a:avLst>
                <a:gd name="adj" fmla="val 16667"/>
              </a:avLst>
            </a:prstGeom>
            <a:solidFill>
              <a:schemeClr val="tx2"/>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57" name="Text Box 10"/>
            <p:cNvSpPr txBox="1">
              <a:spLocks noChangeArrowheads="1"/>
            </p:cNvSpPr>
            <p:nvPr/>
          </p:nvSpPr>
          <p:spPr bwMode="auto">
            <a:xfrm>
              <a:off x="243" y="917"/>
              <a:ext cx="52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spcBef>
                  <a:spcPct val="0"/>
                </a:spcBef>
              </a:pPr>
              <a:r>
                <a:rPr kumimoji="0" lang="en-US" altLang="zh-CN" sz="2000" dirty="0">
                  <a:latin typeface="Arial" charset="0"/>
                  <a:ea typeface="微软雅黑" panose="020B0503020204020204" pitchFamily="34" charset="-122"/>
                </a:rPr>
                <a:t>y axis</a:t>
              </a:r>
            </a:p>
            <a:p>
              <a:pPr algn="l" eaLnBrk="1" hangingPunct="1">
                <a:spcBef>
                  <a:spcPct val="0"/>
                </a:spcBef>
              </a:pPr>
              <a:r>
                <a:rPr kumimoji="0" lang="en-US" altLang="zh-CN" sz="2000" dirty="0">
                  <a:latin typeface="Arial" charset="0"/>
                  <a:ea typeface="微软雅黑" panose="020B0503020204020204" pitchFamily="34" charset="-122"/>
                </a:rPr>
                <a:t>label</a:t>
              </a:r>
            </a:p>
          </p:txBody>
        </p:sp>
      </p:grpSp>
      <p:grpSp>
        <p:nvGrpSpPr>
          <p:cNvPr id="26632" name="Group 11"/>
          <p:cNvGrpSpPr>
            <a:grpSpLocks/>
          </p:cNvGrpSpPr>
          <p:nvPr/>
        </p:nvGrpSpPr>
        <p:grpSpPr bwMode="auto">
          <a:xfrm>
            <a:off x="2627313" y="5768975"/>
            <a:ext cx="833437" cy="708025"/>
            <a:chOff x="1655" y="3634"/>
            <a:chExt cx="525" cy="446"/>
          </a:xfrm>
        </p:grpSpPr>
        <p:sp>
          <p:nvSpPr>
            <p:cNvPr id="26654" name="AutoShape 12"/>
            <p:cNvSpPr>
              <a:spLocks noChangeArrowheads="1"/>
            </p:cNvSpPr>
            <p:nvPr/>
          </p:nvSpPr>
          <p:spPr bwMode="auto">
            <a:xfrm>
              <a:off x="1656" y="3648"/>
              <a:ext cx="518" cy="432"/>
            </a:xfrm>
            <a:prstGeom prst="roundRect">
              <a:avLst>
                <a:gd name="adj" fmla="val 16667"/>
              </a:avLst>
            </a:prstGeom>
            <a:solidFill>
              <a:schemeClr val="tx2"/>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55" name="Text Box 13"/>
            <p:cNvSpPr txBox="1">
              <a:spLocks noChangeArrowheads="1"/>
            </p:cNvSpPr>
            <p:nvPr/>
          </p:nvSpPr>
          <p:spPr bwMode="auto">
            <a:xfrm>
              <a:off x="1655" y="3634"/>
              <a:ext cx="52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spcBef>
                  <a:spcPct val="0"/>
                </a:spcBef>
              </a:pPr>
              <a:r>
                <a:rPr kumimoji="0" lang="en-US" altLang="zh-CN" sz="2000" dirty="0">
                  <a:latin typeface="Arial" charset="0"/>
                  <a:ea typeface="微软雅黑" panose="020B0503020204020204" pitchFamily="34" charset="-122"/>
                </a:rPr>
                <a:t>x axis</a:t>
              </a:r>
            </a:p>
            <a:p>
              <a:pPr algn="l" eaLnBrk="1" hangingPunct="1">
                <a:spcBef>
                  <a:spcPct val="0"/>
                </a:spcBef>
              </a:pPr>
              <a:r>
                <a:rPr kumimoji="0" lang="en-US" altLang="zh-CN" sz="2000" dirty="0">
                  <a:latin typeface="Arial" charset="0"/>
                  <a:ea typeface="微软雅黑" panose="020B0503020204020204" pitchFamily="34" charset="-122"/>
                </a:rPr>
                <a:t>label</a:t>
              </a:r>
            </a:p>
          </p:txBody>
        </p:sp>
      </p:grpSp>
      <p:sp>
        <p:nvSpPr>
          <p:cNvPr id="26633" name="AutoShape 14"/>
          <p:cNvSpPr>
            <a:spLocks noChangeArrowheads="1"/>
          </p:cNvSpPr>
          <p:nvPr/>
        </p:nvSpPr>
        <p:spPr bwMode="auto">
          <a:xfrm rot="-1071964">
            <a:off x="3452813" y="5846763"/>
            <a:ext cx="592137" cy="266700"/>
          </a:xfrm>
          <a:prstGeom prst="rightArrow">
            <a:avLst>
              <a:gd name="adj1" fmla="val 50000"/>
              <a:gd name="adj2" fmla="val 5550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34" name="AutoShape 15"/>
          <p:cNvSpPr>
            <a:spLocks noChangeArrowheads="1"/>
          </p:cNvSpPr>
          <p:nvPr/>
        </p:nvSpPr>
        <p:spPr bwMode="auto">
          <a:xfrm rot="7218960">
            <a:off x="6970713" y="885825"/>
            <a:ext cx="698500" cy="311150"/>
          </a:xfrm>
          <a:prstGeom prst="rightArrow">
            <a:avLst>
              <a:gd name="adj1" fmla="val 50000"/>
              <a:gd name="adj2" fmla="val 56122"/>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35" name="Text Box 16"/>
          <p:cNvSpPr txBox="1">
            <a:spLocks noChangeArrowheads="1"/>
          </p:cNvSpPr>
          <p:nvPr/>
        </p:nvSpPr>
        <p:spPr bwMode="auto">
          <a:xfrm>
            <a:off x="3762375" y="2109788"/>
            <a:ext cx="677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spcBef>
                <a:spcPct val="0"/>
              </a:spcBef>
            </a:pPr>
            <a:r>
              <a:rPr kumimoji="0" lang="en-US" altLang="zh-CN" sz="2000" dirty="0">
                <a:latin typeface="Arial" charset="0"/>
                <a:ea typeface="微软雅黑" panose="020B0503020204020204" pitchFamily="34" charset="-122"/>
              </a:rPr>
              <a:t>Text</a:t>
            </a:r>
          </a:p>
        </p:txBody>
      </p:sp>
      <p:sp>
        <p:nvSpPr>
          <p:cNvPr id="26636" name="AutoShape 17"/>
          <p:cNvSpPr>
            <a:spLocks noChangeArrowheads="1"/>
          </p:cNvSpPr>
          <p:nvPr/>
        </p:nvSpPr>
        <p:spPr bwMode="auto">
          <a:xfrm>
            <a:off x="3778250" y="2109788"/>
            <a:ext cx="641350" cy="400050"/>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37" name="AutoShape 18"/>
          <p:cNvSpPr>
            <a:spLocks noChangeArrowheads="1"/>
          </p:cNvSpPr>
          <p:nvPr/>
        </p:nvSpPr>
        <p:spPr bwMode="auto">
          <a:xfrm rot="3421272">
            <a:off x="4310857" y="2512219"/>
            <a:ext cx="423862" cy="311150"/>
          </a:xfrm>
          <a:prstGeom prst="rightArrow">
            <a:avLst>
              <a:gd name="adj1" fmla="val 50000"/>
              <a:gd name="adj2" fmla="val 3405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grpSp>
        <p:nvGrpSpPr>
          <p:cNvPr id="26638" name="Group 19"/>
          <p:cNvGrpSpPr>
            <a:grpSpLocks/>
          </p:cNvGrpSpPr>
          <p:nvPr/>
        </p:nvGrpSpPr>
        <p:grpSpPr bwMode="auto">
          <a:xfrm>
            <a:off x="6623050" y="5842000"/>
            <a:ext cx="1919288" cy="415925"/>
            <a:chOff x="4172" y="3680"/>
            <a:chExt cx="1209" cy="262"/>
          </a:xfrm>
        </p:grpSpPr>
        <p:sp>
          <p:nvSpPr>
            <p:cNvPr id="26652" name="AutoShape 20"/>
            <p:cNvSpPr>
              <a:spLocks noChangeArrowheads="1"/>
            </p:cNvSpPr>
            <p:nvPr/>
          </p:nvSpPr>
          <p:spPr bwMode="auto">
            <a:xfrm>
              <a:off x="4181" y="3690"/>
              <a:ext cx="1200" cy="252"/>
            </a:xfrm>
            <a:prstGeom prst="roundRect">
              <a:avLst>
                <a:gd name="adj" fmla="val 16667"/>
              </a:avLst>
            </a:prstGeom>
            <a:solidFill>
              <a:schemeClr val="tx2"/>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53" name="Text Box 21"/>
            <p:cNvSpPr txBox="1">
              <a:spLocks noChangeArrowheads="1"/>
            </p:cNvSpPr>
            <p:nvPr/>
          </p:nvSpPr>
          <p:spPr bwMode="auto">
            <a:xfrm>
              <a:off x="4172" y="3680"/>
              <a:ext cx="12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spcBef>
                  <a:spcPct val="0"/>
                </a:spcBef>
              </a:pPr>
              <a:r>
                <a:rPr kumimoji="0" lang="en-US" altLang="zh-CN" sz="2000" dirty="0">
                  <a:latin typeface="Arial" charset="0"/>
                  <a:ea typeface="微软雅黑" panose="020B0503020204020204" pitchFamily="34" charset="-122"/>
                </a:rPr>
                <a:t>Tick-mark label</a:t>
              </a:r>
            </a:p>
          </p:txBody>
        </p:sp>
      </p:grpSp>
      <p:sp>
        <p:nvSpPr>
          <p:cNvPr id="26639" name="AutoShape 22"/>
          <p:cNvSpPr>
            <a:spLocks noChangeArrowheads="1"/>
          </p:cNvSpPr>
          <p:nvPr/>
        </p:nvSpPr>
        <p:spPr bwMode="auto">
          <a:xfrm rot="-9430533">
            <a:off x="6169025" y="5654675"/>
            <a:ext cx="474663" cy="296863"/>
          </a:xfrm>
          <a:prstGeom prst="rightArrow">
            <a:avLst>
              <a:gd name="adj1" fmla="val 50000"/>
              <a:gd name="adj2" fmla="val 39973"/>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40" name="AutoShape 23"/>
          <p:cNvSpPr>
            <a:spLocks noChangeArrowheads="1"/>
          </p:cNvSpPr>
          <p:nvPr/>
        </p:nvSpPr>
        <p:spPr bwMode="auto">
          <a:xfrm rot="7161776">
            <a:off x="7350126" y="2870200"/>
            <a:ext cx="798512" cy="236537"/>
          </a:xfrm>
          <a:prstGeom prst="rightArrow">
            <a:avLst>
              <a:gd name="adj1" fmla="val 50000"/>
              <a:gd name="adj2" fmla="val 8439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41" name="Text Box 24"/>
          <p:cNvSpPr txBox="1">
            <a:spLocks noChangeArrowheads="1"/>
          </p:cNvSpPr>
          <p:nvPr/>
        </p:nvSpPr>
        <p:spPr bwMode="auto">
          <a:xfrm>
            <a:off x="2601913" y="379512"/>
            <a:ext cx="3554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spcBef>
                <a:spcPct val="0"/>
              </a:spcBef>
            </a:pPr>
            <a:r>
              <a:rPr kumimoji="0" lang="zh-CN" altLang="en-US" sz="2400" dirty="0">
                <a:solidFill>
                  <a:srgbClr val="0000FF"/>
                </a:solidFill>
                <a:latin typeface="Arial" charset="0"/>
                <a:ea typeface="微软雅黑" panose="020B0503020204020204" pitchFamily="34" charset="-122"/>
              </a:rPr>
              <a:t>二维绘图的图例标注说明</a:t>
            </a:r>
          </a:p>
        </p:txBody>
      </p:sp>
      <p:grpSp>
        <p:nvGrpSpPr>
          <p:cNvPr id="26642" name="Group 25"/>
          <p:cNvGrpSpPr>
            <a:grpSpLocks/>
          </p:cNvGrpSpPr>
          <p:nvPr/>
        </p:nvGrpSpPr>
        <p:grpSpPr bwMode="auto">
          <a:xfrm>
            <a:off x="7200900" y="4041775"/>
            <a:ext cx="1595438" cy="404813"/>
            <a:chOff x="4536" y="2546"/>
            <a:chExt cx="1005" cy="255"/>
          </a:xfrm>
        </p:grpSpPr>
        <p:sp>
          <p:nvSpPr>
            <p:cNvPr id="26650" name="AutoShape 26"/>
            <p:cNvSpPr>
              <a:spLocks noChangeArrowheads="1"/>
            </p:cNvSpPr>
            <p:nvPr/>
          </p:nvSpPr>
          <p:spPr bwMode="auto">
            <a:xfrm>
              <a:off x="4538" y="2549"/>
              <a:ext cx="998" cy="252"/>
            </a:xfrm>
            <a:prstGeom prst="roundRect">
              <a:avLst>
                <a:gd name="adj" fmla="val 16667"/>
              </a:avLst>
            </a:prstGeom>
            <a:solidFill>
              <a:schemeClr val="tx2"/>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51" name="Text Box 27"/>
            <p:cNvSpPr txBox="1">
              <a:spLocks noChangeArrowheads="1"/>
            </p:cNvSpPr>
            <p:nvPr/>
          </p:nvSpPr>
          <p:spPr bwMode="auto">
            <a:xfrm>
              <a:off x="4536" y="2546"/>
              <a:ext cx="10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spcBef>
                  <a:spcPct val="0"/>
                </a:spcBef>
              </a:pPr>
              <a:r>
                <a:rPr kumimoji="0" lang="en-US" altLang="zh-CN" sz="2000" dirty="0">
                  <a:latin typeface="Arial" charset="0"/>
                  <a:ea typeface="微软雅黑" panose="020B0503020204020204" pitchFamily="34" charset="-122"/>
                </a:rPr>
                <a:t>Data symbol</a:t>
              </a:r>
            </a:p>
          </p:txBody>
        </p:sp>
      </p:grpSp>
      <p:sp>
        <p:nvSpPr>
          <p:cNvPr id="26643" name="AutoShape 28"/>
          <p:cNvSpPr>
            <a:spLocks noChangeArrowheads="1"/>
          </p:cNvSpPr>
          <p:nvPr/>
        </p:nvSpPr>
        <p:spPr bwMode="auto">
          <a:xfrm rot="9355367">
            <a:off x="6167438" y="4459288"/>
            <a:ext cx="1069975" cy="274637"/>
          </a:xfrm>
          <a:prstGeom prst="rightArrow">
            <a:avLst>
              <a:gd name="adj1" fmla="val 50000"/>
              <a:gd name="adj2" fmla="val 97399"/>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grpSp>
        <p:nvGrpSpPr>
          <p:cNvPr id="26644" name="Group 29"/>
          <p:cNvGrpSpPr>
            <a:grpSpLocks/>
          </p:cNvGrpSpPr>
          <p:nvPr/>
        </p:nvGrpSpPr>
        <p:grpSpPr bwMode="auto">
          <a:xfrm>
            <a:off x="7235825" y="514350"/>
            <a:ext cx="1031875" cy="411163"/>
            <a:chOff x="4558" y="324"/>
            <a:chExt cx="650" cy="259"/>
          </a:xfrm>
        </p:grpSpPr>
        <p:sp>
          <p:nvSpPr>
            <p:cNvPr id="26648" name="AutoShape 30"/>
            <p:cNvSpPr>
              <a:spLocks noChangeArrowheads="1"/>
            </p:cNvSpPr>
            <p:nvPr/>
          </p:nvSpPr>
          <p:spPr bwMode="auto">
            <a:xfrm>
              <a:off x="4579" y="331"/>
              <a:ext cx="614" cy="252"/>
            </a:xfrm>
            <a:prstGeom prst="roundRect">
              <a:avLst>
                <a:gd name="adj" fmla="val 16667"/>
              </a:avLst>
            </a:prstGeom>
            <a:solidFill>
              <a:schemeClr val="tx2"/>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49" name="Text Box 31"/>
            <p:cNvSpPr txBox="1">
              <a:spLocks noChangeArrowheads="1"/>
            </p:cNvSpPr>
            <p:nvPr/>
          </p:nvSpPr>
          <p:spPr bwMode="auto">
            <a:xfrm>
              <a:off x="4558" y="324"/>
              <a:ext cx="6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spcBef>
                  <a:spcPct val="0"/>
                </a:spcBef>
              </a:pPr>
              <a:r>
                <a:rPr kumimoji="0" lang="en-US" altLang="zh-CN" sz="2000" dirty="0">
                  <a:latin typeface="Arial" charset="0"/>
                  <a:ea typeface="微软雅黑" panose="020B0503020204020204" pitchFamily="34" charset="-122"/>
                </a:rPr>
                <a:t>Legend</a:t>
              </a:r>
            </a:p>
          </p:txBody>
        </p:sp>
      </p:grpSp>
      <p:grpSp>
        <p:nvGrpSpPr>
          <p:cNvPr id="26645" name="Group 32"/>
          <p:cNvGrpSpPr>
            <a:grpSpLocks/>
          </p:cNvGrpSpPr>
          <p:nvPr/>
        </p:nvGrpSpPr>
        <p:grpSpPr bwMode="auto">
          <a:xfrm>
            <a:off x="7489825" y="2314575"/>
            <a:ext cx="1298575" cy="407988"/>
            <a:chOff x="4718" y="1458"/>
            <a:chExt cx="818" cy="257"/>
          </a:xfrm>
        </p:grpSpPr>
        <p:sp>
          <p:nvSpPr>
            <p:cNvPr id="26646" name="AutoShape 33"/>
            <p:cNvSpPr>
              <a:spLocks noChangeArrowheads="1"/>
            </p:cNvSpPr>
            <p:nvPr/>
          </p:nvSpPr>
          <p:spPr bwMode="auto">
            <a:xfrm>
              <a:off x="4719" y="1463"/>
              <a:ext cx="806" cy="252"/>
            </a:xfrm>
            <a:prstGeom prst="roundRect">
              <a:avLst>
                <a:gd name="adj" fmla="val 16667"/>
              </a:avLst>
            </a:prstGeom>
            <a:solidFill>
              <a:schemeClr val="tx2"/>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26647" name="Text Box 34"/>
            <p:cNvSpPr txBox="1">
              <a:spLocks noChangeArrowheads="1"/>
            </p:cNvSpPr>
            <p:nvPr/>
          </p:nvSpPr>
          <p:spPr bwMode="auto">
            <a:xfrm>
              <a:off x="4718" y="1458"/>
              <a:ext cx="8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spcBef>
                  <a:spcPct val="0"/>
                </a:spcBef>
              </a:pPr>
              <a:r>
                <a:rPr kumimoji="0" lang="en-US" altLang="zh-CN" sz="2000" dirty="0">
                  <a:latin typeface="Arial" charset="0"/>
                  <a:ea typeface="微软雅黑" panose="020B0503020204020204" pitchFamily="34" charset="-122"/>
                </a:rPr>
                <a:t>Tick-mark</a:t>
              </a:r>
            </a:p>
          </p:txBody>
        </p:sp>
      </p:grpSp>
      <p:sp>
        <p:nvSpPr>
          <p:cNvPr id="3" name="页脚占位符 2">
            <a:extLst>
              <a:ext uri="{FF2B5EF4-FFF2-40B4-BE49-F238E27FC236}">
                <a16:creationId xmlns:a16="http://schemas.microsoft.com/office/drawing/2014/main" id="{EE815939-A275-491C-A1C0-9BB2CBAD2E53}"/>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9110FCD-A68E-41B1-89A3-C69B0676B3B8}"/>
              </a:ext>
            </a:extLst>
          </p:cNvPr>
          <p:cNvSpPr>
            <a:spLocks noGrp="1"/>
          </p:cNvSpPr>
          <p:nvPr>
            <p:ph type="dt" sz="half" idx="10"/>
          </p:nvPr>
        </p:nvSpPr>
        <p:spPr/>
        <p:txBody>
          <a:bodyPr/>
          <a:lstStyle/>
          <a:p>
            <a:pPr>
              <a:defRPr/>
            </a:pPr>
            <a:fld id="{ADEF6866-7C66-497E-97A3-35E87C0EF1B1}" type="datetime1">
              <a:rPr lang="zh-CN" altLang="en-US" smtClean="0"/>
              <a:t>2022/11/23</a:t>
            </a:fld>
            <a:endParaRPr lang="en-US" altLang="zh-CN"/>
          </a:p>
        </p:txBody>
      </p:sp>
      <p:sp>
        <p:nvSpPr>
          <p:cNvPr id="4" name="Rectangle 2">
            <a:extLst>
              <a:ext uri="{FF2B5EF4-FFF2-40B4-BE49-F238E27FC236}">
                <a16:creationId xmlns:a16="http://schemas.microsoft.com/office/drawing/2014/main" id="{5D20DEB0-6336-4BAE-8CBC-B05DE00DEBE3}"/>
              </a:ext>
            </a:extLst>
          </p:cNvPr>
          <p:cNvSpPr>
            <a:spLocks noChangeArrowheads="1"/>
          </p:cNvSpPr>
          <p:nvPr/>
        </p:nvSpPr>
        <p:spPr bwMode="auto">
          <a:xfrm>
            <a:off x="323528" y="519063"/>
            <a:ext cx="637565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spAutoFit/>
          </a:bodyPr>
          <a:lstStyle/>
          <a:p>
            <a:pPr algn="l"/>
            <a:r>
              <a:rPr lang="zh-CN" altLang="en-US" sz="2400" dirty="0">
                <a:latin typeface="微软雅黑" panose="020B0503020204020204" pitchFamily="34" charset="-122"/>
                <a:ea typeface="微软雅黑" panose="020B0503020204020204" pitchFamily="34" charset="-122"/>
              </a:rPr>
              <a:t>一、图形的修饰与美化常用函数</a:t>
            </a:r>
          </a:p>
        </p:txBody>
      </p:sp>
      <p:graphicFrame>
        <p:nvGraphicFramePr>
          <p:cNvPr id="5" name="表格 4">
            <a:extLst>
              <a:ext uri="{FF2B5EF4-FFF2-40B4-BE49-F238E27FC236}">
                <a16:creationId xmlns:a16="http://schemas.microsoft.com/office/drawing/2014/main" id="{FB99E6FE-FD4B-4D88-877E-555139860B35}"/>
              </a:ext>
            </a:extLst>
          </p:cNvPr>
          <p:cNvGraphicFramePr>
            <a:graphicFrameLocks noGrp="1"/>
          </p:cNvGraphicFramePr>
          <p:nvPr>
            <p:extLst>
              <p:ext uri="{D42A27DB-BD31-4B8C-83A1-F6EECF244321}">
                <p14:modId xmlns:p14="http://schemas.microsoft.com/office/powerpoint/2010/main" val="2416345680"/>
              </p:ext>
            </p:extLst>
          </p:nvPr>
        </p:nvGraphicFramePr>
        <p:xfrm>
          <a:off x="441255" y="1124744"/>
          <a:ext cx="8379217" cy="5214192"/>
        </p:xfrm>
        <a:graphic>
          <a:graphicData uri="http://schemas.openxmlformats.org/drawingml/2006/table">
            <a:tbl>
              <a:tblPr firstRow="1" firstCol="1" bandRow="1"/>
              <a:tblGrid>
                <a:gridCol w="818377">
                  <a:extLst>
                    <a:ext uri="{9D8B030D-6E8A-4147-A177-3AD203B41FA5}">
                      <a16:colId xmlns:a16="http://schemas.microsoft.com/office/drawing/2014/main" val="1540521502"/>
                    </a:ext>
                  </a:extLst>
                </a:gridCol>
                <a:gridCol w="3250921">
                  <a:extLst>
                    <a:ext uri="{9D8B030D-6E8A-4147-A177-3AD203B41FA5}">
                      <a16:colId xmlns:a16="http://schemas.microsoft.com/office/drawing/2014/main" val="2294251554"/>
                    </a:ext>
                  </a:extLst>
                </a:gridCol>
                <a:gridCol w="1141567">
                  <a:extLst>
                    <a:ext uri="{9D8B030D-6E8A-4147-A177-3AD203B41FA5}">
                      <a16:colId xmlns:a16="http://schemas.microsoft.com/office/drawing/2014/main" val="755082687"/>
                    </a:ext>
                  </a:extLst>
                </a:gridCol>
                <a:gridCol w="3168352">
                  <a:extLst>
                    <a:ext uri="{9D8B030D-6E8A-4147-A177-3AD203B41FA5}">
                      <a16:colId xmlns:a16="http://schemas.microsoft.com/office/drawing/2014/main" val="5088799"/>
                    </a:ext>
                  </a:extLst>
                </a:gridCol>
              </a:tblGrid>
              <a:tr h="433903">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说明</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函数名</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说明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7997438"/>
                  </a:ext>
                </a:extLst>
              </a:tr>
              <a:tr h="437311">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hold</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开启或关闭坐标系的图形保持功能</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colorbar</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添加颜色条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2557227"/>
                  </a:ext>
                </a:extLst>
              </a:tr>
              <a:tr h="420595">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axis</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设置坐标轴范围和纵横比</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annotation</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创建注释对象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24761"/>
                  </a:ext>
                </a:extLst>
              </a:tr>
              <a:tr h="437311">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box</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显示或隐藏坐标区边框</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subplot</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绘制子图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2394257"/>
                  </a:ext>
                </a:extLst>
              </a:tr>
              <a:tr h="423895">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grid</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dirty="0">
                          <a:effectLst/>
                          <a:latin typeface="Times New Roman" panose="02020603050405020304" pitchFamily="18" charset="0"/>
                          <a:ea typeface="宋体" panose="02010600030101010101" pitchFamily="2" charset="-122"/>
                        </a:rPr>
                        <a:t>显示或隐藏坐标区网格线</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colormap</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设置颜色映像矩阵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746893"/>
                  </a:ext>
                </a:extLst>
              </a:tr>
              <a:tr h="437311">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title</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添加标题</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shading</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调整着色方式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5395603"/>
                  </a:ext>
                </a:extLst>
              </a:tr>
              <a:tr h="437311">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xlabel</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添加</a:t>
                      </a:r>
                      <a:r>
                        <a:rPr lang="en-US" sz="1600">
                          <a:effectLst/>
                          <a:latin typeface="Times New Roman" panose="02020603050405020304" pitchFamily="18" charset="0"/>
                          <a:ea typeface="宋体" panose="02010600030101010101" pitchFamily="2" charset="-122"/>
                        </a:rPr>
                        <a:t>X</a:t>
                      </a:r>
                      <a:r>
                        <a:rPr lang="zh-CN" sz="1600">
                          <a:effectLst/>
                          <a:latin typeface="Times New Roman" panose="02020603050405020304" pitchFamily="18" charset="0"/>
                          <a:ea typeface="宋体" panose="02010600030101010101" pitchFamily="2" charset="-122"/>
                        </a:rPr>
                        <a:t>轴标签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alpha</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调整面图透明度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7210946"/>
                  </a:ext>
                </a:extLst>
              </a:tr>
              <a:tr h="437311">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ylabel</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添加</a:t>
                      </a:r>
                      <a:r>
                        <a:rPr lang="en-US" sz="1600">
                          <a:effectLst/>
                          <a:latin typeface="Times New Roman" panose="02020603050405020304" pitchFamily="18" charset="0"/>
                          <a:ea typeface="宋体" panose="02010600030101010101" pitchFamily="2" charset="-122"/>
                        </a:rPr>
                        <a:t>Y</a:t>
                      </a:r>
                      <a:r>
                        <a:rPr lang="zh-CN" sz="1600">
                          <a:effectLst/>
                          <a:latin typeface="Times New Roman" panose="02020603050405020304" pitchFamily="18" charset="0"/>
                          <a:ea typeface="宋体" panose="02010600030101010101" pitchFamily="2" charset="-122"/>
                        </a:rPr>
                        <a:t>轴标签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hidden</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设置网格图透视效果</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9647313"/>
                  </a:ext>
                </a:extLst>
              </a:tr>
              <a:tr h="437311">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zlabel</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添加</a:t>
                      </a:r>
                      <a:r>
                        <a:rPr lang="en-US" sz="1600">
                          <a:effectLst/>
                          <a:latin typeface="Times New Roman" panose="02020603050405020304" pitchFamily="18" charset="0"/>
                          <a:ea typeface="宋体" panose="02010600030101010101" pitchFamily="2" charset="-122"/>
                        </a:rPr>
                        <a:t>Z</a:t>
                      </a:r>
                      <a:r>
                        <a:rPr lang="zh-CN" sz="1600">
                          <a:effectLst/>
                          <a:latin typeface="Times New Roman" panose="02020603050405020304" pitchFamily="18" charset="0"/>
                          <a:ea typeface="宋体" panose="02010600030101010101" pitchFamily="2" charset="-122"/>
                        </a:rPr>
                        <a:t>轴标签</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light</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添加光源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9527375"/>
                  </a:ext>
                </a:extLst>
              </a:tr>
              <a:tr h="437311">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text</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添加文本注释</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lighting</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设置光照算法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778611"/>
                  </a:ext>
                </a:extLst>
              </a:tr>
              <a:tr h="437311">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gtext</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交互式添加文本注释</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material</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设置图形表面的材质</a:t>
                      </a:r>
                      <a:r>
                        <a:rPr lang="en-US" sz="1600">
                          <a:effectLst/>
                          <a:latin typeface="Times New Roman" panose="02020603050405020304" pitchFamily="18" charset="0"/>
                          <a:ea typeface="宋体" panose="02010600030101010101" pitchFamily="2" charset="-122"/>
                        </a:rPr>
                        <a:t>(</a:t>
                      </a:r>
                      <a:r>
                        <a:rPr lang="zh-CN" sz="1600">
                          <a:effectLst/>
                          <a:latin typeface="Times New Roman" panose="02020603050405020304" pitchFamily="18" charset="0"/>
                          <a:ea typeface="宋体" panose="02010600030101010101" pitchFamily="2" charset="-122"/>
                        </a:rPr>
                        <a:t>反光效果</a:t>
                      </a:r>
                      <a:r>
                        <a:rPr lang="en-US" sz="1600">
                          <a:effectLst/>
                          <a:latin typeface="Times New Roman" panose="02020603050405020304" pitchFamily="18" charset="0"/>
                          <a:ea typeface="宋体" panose="02010600030101010101" pitchFamily="2" charset="-122"/>
                        </a:rPr>
                        <a:t>)</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1603183"/>
                  </a:ext>
                </a:extLst>
              </a:tr>
              <a:tr h="437311">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legend</a:t>
                      </a:r>
                      <a:endParaRPr lang="zh-CN" sz="16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a:effectLst/>
                          <a:latin typeface="Times New Roman" panose="02020603050405020304" pitchFamily="18" charset="0"/>
                          <a:ea typeface="宋体" panose="02010600030101010101" pitchFamily="2" charset="-122"/>
                        </a:rPr>
                        <a:t>添加图例</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en-US" sz="1600">
                          <a:effectLst/>
                          <a:latin typeface="Times New Roman" panose="02020603050405020304" pitchFamily="18" charset="0"/>
                          <a:ea typeface="宋体" panose="02010600030101010101" pitchFamily="2" charset="-122"/>
                        </a:rPr>
                        <a:t>view</a:t>
                      </a:r>
                      <a:endParaRPr lang="zh-CN" sz="1600">
                        <a:effectLst/>
                        <a:latin typeface="Times New Roman" panose="02020603050405020304" pitchFamily="18" charset="0"/>
                        <a:ea typeface="宋体" panose="02010600030101010101" pitchFamily="2" charset="-122"/>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ts val="1560"/>
                        </a:lnSpc>
                      </a:pPr>
                      <a:r>
                        <a:rPr lang="zh-CN" sz="1600" dirty="0">
                          <a:effectLst/>
                          <a:latin typeface="Times New Roman" panose="02020603050405020304" pitchFamily="18" charset="0"/>
                          <a:ea typeface="宋体" panose="02010600030101010101" pitchFamily="2" charset="-122"/>
                        </a:rPr>
                        <a:t>设置视点位置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4126959"/>
                  </a:ext>
                </a:extLst>
              </a:tr>
            </a:tbl>
          </a:graphicData>
        </a:graphic>
      </p:graphicFrame>
      <p:sp>
        <p:nvSpPr>
          <p:cNvPr id="6" name="页脚占位符 5">
            <a:extLst>
              <a:ext uri="{FF2B5EF4-FFF2-40B4-BE49-F238E27FC236}">
                <a16:creationId xmlns:a16="http://schemas.microsoft.com/office/drawing/2014/main" id="{446E834D-D684-4CDD-AAA4-0B560A73C3AD}"/>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1752526933"/>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9FF9828F-296D-4E8B-9D48-0B0B81DB4C67}" type="datetime1">
              <a:rPr lang="zh-CN" altLang="en-US" smtClean="0"/>
              <a:t>2022/11/23</a:t>
            </a:fld>
            <a:endParaRPr lang="en-US" altLang="zh-CN"/>
          </a:p>
        </p:txBody>
      </p:sp>
      <p:sp>
        <p:nvSpPr>
          <p:cNvPr id="18435" name="Rectangle 3"/>
          <p:cNvSpPr>
            <a:spLocks noChangeArrowheads="1"/>
          </p:cNvSpPr>
          <p:nvPr/>
        </p:nvSpPr>
        <p:spPr bwMode="auto">
          <a:xfrm>
            <a:off x="323528" y="929870"/>
            <a:ext cx="8641085" cy="104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en-US" sz="2200" dirty="0">
                <a:solidFill>
                  <a:schemeClr val="bg2"/>
                </a:solidFill>
                <a:latin typeface="微软雅黑" panose="020B0503020204020204" pitchFamily="34" charset="-122"/>
                <a:ea typeface="微软雅黑" panose="020B0503020204020204" pitchFamily="34" charset="-122"/>
              </a:rPr>
              <a:t>【</a:t>
            </a:r>
            <a:r>
              <a:rPr lang="en-US" altLang="en-US" sz="2200" dirty="0">
                <a:solidFill>
                  <a:schemeClr val="hlink"/>
                </a:solidFill>
                <a:latin typeface="微软雅黑" panose="020B0503020204020204" pitchFamily="34" charset="-122"/>
                <a:ea typeface="微软雅黑" panose="020B0503020204020204" pitchFamily="34" charset="-122"/>
              </a:rPr>
              <a:t>例</a:t>
            </a:r>
            <a:r>
              <a:rPr lang="en-US" altLang="zh-CN" sz="2200" dirty="0">
                <a:solidFill>
                  <a:schemeClr val="hlink"/>
                </a:solidFill>
                <a:latin typeface="微软雅黑" panose="020B0503020204020204" pitchFamily="34" charset="-122"/>
                <a:ea typeface="微软雅黑" panose="020B0503020204020204" pitchFamily="34" charset="-122"/>
              </a:rPr>
              <a:t>4</a:t>
            </a:r>
            <a:r>
              <a:rPr lang="en-US" altLang="en-US" sz="2200" dirty="0">
                <a:solidFill>
                  <a:schemeClr val="hlink"/>
                </a:solidFill>
                <a:latin typeface="微软雅黑" panose="020B0503020204020204" pitchFamily="34" charset="-122"/>
                <a:ea typeface="微软雅黑" panose="020B0503020204020204" pitchFamily="34" charset="-122"/>
              </a:rPr>
              <a:t>-1</a:t>
            </a:r>
            <a:r>
              <a:rPr lang="en-US" altLang="en-US" sz="2200" dirty="0">
                <a:solidFill>
                  <a:schemeClr val="bg2"/>
                </a:solidFill>
                <a:latin typeface="微软雅黑" panose="020B0503020204020204" pitchFamily="34" charset="-122"/>
                <a:ea typeface="微软雅黑" panose="020B0503020204020204" pitchFamily="34" charset="-122"/>
              </a:rPr>
              <a:t>】</a:t>
            </a:r>
            <a:r>
              <a:rPr lang="zh-CN" altLang="en-US" sz="2200" dirty="0">
                <a:solidFill>
                  <a:schemeClr val="bg2"/>
                </a:solidFill>
                <a:latin typeface="微软雅黑" panose="020B0503020204020204" pitchFamily="34" charset="-122"/>
                <a:ea typeface="微软雅黑" panose="020B0503020204020204" pitchFamily="34" charset="-122"/>
              </a:rPr>
              <a:t>在同一个图形窗口内绘制多条曲线，设置不同的属性，并添加图例。</a:t>
            </a:r>
          </a:p>
        </p:txBody>
      </p:sp>
      <p:sp>
        <p:nvSpPr>
          <p:cNvPr id="6" name="Rectangle 2">
            <a:extLst>
              <a:ext uri="{FF2B5EF4-FFF2-40B4-BE49-F238E27FC236}">
                <a16:creationId xmlns:a16="http://schemas.microsoft.com/office/drawing/2014/main" id="{F99D049E-2203-46E3-9F3D-83A4323C6BE9}"/>
              </a:ext>
            </a:extLst>
          </p:cNvPr>
          <p:cNvSpPr>
            <a:spLocks noChangeArrowheads="1"/>
          </p:cNvSpPr>
          <p:nvPr/>
        </p:nvSpPr>
        <p:spPr bwMode="auto">
          <a:xfrm>
            <a:off x="323528" y="519063"/>
            <a:ext cx="637565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spAutoFit/>
          </a:bodyPr>
          <a:lstStyle/>
          <a:p>
            <a:pPr algn="l"/>
            <a:r>
              <a:rPr lang="zh-CN" altLang="en-US" sz="2400" dirty="0">
                <a:latin typeface="微软雅黑" panose="020B0503020204020204" pitchFamily="34" charset="-122"/>
                <a:ea typeface="微软雅黑" panose="020B0503020204020204" pitchFamily="34" charset="-122"/>
              </a:rPr>
              <a:t>二、二维图形的修饰与美化</a:t>
            </a:r>
          </a:p>
        </p:txBody>
      </p:sp>
      <p:pic>
        <p:nvPicPr>
          <p:cNvPr id="7" name="Picture 2">
            <a:extLst>
              <a:ext uri="{FF2B5EF4-FFF2-40B4-BE49-F238E27FC236}">
                <a16:creationId xmlns:a16="http://schemas.microsoft.com/office/drawing/2014/main" id="{E4CF2BC6-299F-4214-9EEB-E2FB65487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599" y="1484784"/>
            <a:ext cx="6624736"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页脚占位符 2">
            <a:extLst>
              <a:ext uri="{FF2B5EF4-FFF2-40B4-BE49-F238E27FC236}">
                <a16:creationId xmlns:a16="http://schemas.microsoft.com/office/drawing/2014/main" id="{766DDFB1-6FE8-4012-AE39-4AC0E1968245}"/>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743670453"/>
      </p:ext>
    </p:extLst>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919DF3-3D3A-4964-9EB4-8CFCC1DC2E63}" type="datetime1">
              <a:rPr lang="zh-CN" altLang="en-US" smtClean="0"/>
              <a:t>2022/11/23</a:t>
            </a:fld>
            <a:endParaRPr lang="en-US" altLang="zh-CN"/>
          </a:p>
        </p:txBody>
      </p:sp>
      <p:sp>
        <p:nvSpPr>
          <p:cNvPr id="5" name="Rectangle 4">
            <a:extLst>
              <a:ext uri="{FF2B5EF4-FFF2-40B4-BE49-F238E27FC236}">
                <a16:creationId xmlns:a16="http://schemas.microsoft.com/office/drawing/2014/main" id="{D7BA4942-732B-43C9-A065-CA85B3F0E6AD}"/>
              </a:ext>
            </a:extLst>
          </p:cNvPr>
          <p:cNvSpPr>
            <a:spLocks noChangeArrowheads="1"/>
          </p:cNvSpPr>
          <p:nvPr/>
        </p:nvSpPr>
        <p:spPr bwMode="auto">
          <a:xfrm>
            <a:off x="251270" y="692696"/>
            <a:ext cx="8785226" cy="452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0"/>
              </a:spcBef>
            </a:pPr>
            <a:r>
              <a:rPr lang="es-ES" altLang="zh-CN" sz="2200" dirty="0">
                <a:latin typeface="微软雅黑" panose="020B0503020204020204" pitchFamily="34" charset="-122"/>
                <a:ea typeface="微软雅黑" panose="020B0503020204020204" pitchFamily="34" charset="-122"/>
              </a:rPr>
              <a:t>&gt;&gt; t = linspace(0,2*pi,60);</a:t>
            </a:r>
          </a:p>
          <a:p>
            <a:pPr algn="l">
              <a:lnSpc>
                <a:spcPct val="120000"/>
              </a:lnSpc>
              <a:spcBef>
                <a:spcPct val="0"/>
              </a:spcBef>
            </a:pPr>
            <a:r>
              <a:rPr lang="es-ES" altLang="zh-CN" sz="2200" dirty="0">
                <a:latin typeface="微软雅黑" panose="020B0503020204020204" pitchFamily="34" charset="-122"/>
                <a:ea typeface="微软雅黑" panose="020B0503020204020204" pitchFamily="34" charset="-122"/>
              </a:rPr>
              <a:t>&gt;&gt; x = cos(t);</a:t>
            </a:r>
          </a:p>
          <a:p>
            <a:pPr algn="l">
              <a:lnSpc>
                <a:spcPct val="120000"/>
              </a:lnSpc>
              <a:spcBef>
                <a:spcPct val="0"/>
              </a:spcBef>
            </a:pPr>
            <a:r>
              <a:rPr lang="es-ES" altLang="zh-CN" sz="2200" dirty="0">
                <a:latin typeface="微软雅黑" panose="020B0503020204020204" pitchFamily="34" charset="-122"/>
                <a:ea typeface="微软雅黑" panose="020B0503020204020204" pitchFamily="34" charset="-122"/>
              </a:rPr>
              <a:t>&gt;&gt; y = sin(t);</a:t>
            </a:r>
          </a:p>
          <a:p>
            <a:pPr algn="l">
              <a:lnSpc>
                <a:spcPct val="120000"/>
              </a:lnSpc>
              <a:spcBef>
                <a:spcPct val="0"/>
              </a:spcBef>
            </a:pPr>
            <a:r>
              <a:rPr lang="es-ES" altLang="zh-CN" sz="2200" dirty="0">
                <a:latin typeface="微软雅黑" panose="020B0503020204020204" pitchFamily="34" charset="-122"/>
                <a:ea typeface="微软雅黑" panose="020B0503020204020204" pitchFamily="34" charset="-122"/>
              </a:rPr>
              <a:t>&gt;&gt; plot(t,x,':','LineWidth',2);</a:t>
            </a:r>
          </a:p>
          <a:p>
            <a:pPr algn="l">
              <a:lnSpc>
                <a:spcPct val="120000"/>
              </a:lnSpc>
              <a:spcBef>
                <a:spcPct val="0"/>
              </a:spcBef>
            </a:pPr>
            <a:r>
              <a:rPr lang="es-ES" altLang="zh-CN" sz="2200" dirty="0">
                <a:latin typeface="微软雅黑" panose="020B0503020204020204" pitchFamily="34" charset="-122"/>
                <a:ea typeface="微软雅黑" panose="020B0503020204020204" pitchFamily="34" charset="-122"/>
              </a:rPr>
              <a:t>&gt;&gt; hold on;</a:t>
            </a:r>
          </a:p>
          <a:p>
            <a:pPr algn="l">
              <a:lnSpc>
                <a:spcPct val="120000"/>
              </a:lnSpc>
              <a:spcBef>
                <a:spcPct val="0"/>
              </a:spcBef>
            </a:pPr>
            <a:r>
              <a:rPr lang="es-ES" altLang="zh-CN" sz="2200" dirty="0">
                <a:latin typeface="微软雅黑" panose="020B0503020204020204" pitchFamily="34" charset="-122"/>
                <a:ea typeface="微软雅黑" panose="020B0503020204020204" pitchFamily="34" charset="-122"/>
              </a:rPr>
              <a:t>&gt;&gt; plot(t,y,'r-.','LineWidth',3);</a:t>
            </a:r>
          </a:p>
          <a:p>
            <a:pPr algn="l">
              <a:lnSpc>
                <a:spcPct val="120000"/>
              </a:lnSpc>
              <a:spcBef>
                <a:spcPct val="0"/>
              </a:spcBef>
            </a:pPr>
            <a:r>
              <a:rPr lang="es-ES" altLang="zh-CN" sz="2200" dirty="0">
                <a:latin typeface="微软雅黑" panose="020B0503020204020204" pitchFamily="34" charset="-122"/>
                <a:ea typeface="微软雅黑" panose="020B0503020204020204" pitchFamily="34" charset="-122"/>
              </a:rPr>
              <a:t>&gt;&gt; plot(x,y,'k','LineWidth',2.5);</a:t>
            </a:r>
          </a:p>
          <a:p>
            <a:pPr algn="l">
              <a:lnSpc>
                <a:spcPct val="120000"/>
              </a:lnSpc>
              <a:spcBef>
                <a:spcPct val="0"/>
              </a:spcBef>
            </a:pPr>
            <a:r>
              <a:rPr lang="es-ES" altLang="zh-CN" sz="2200" dirty="0">
                <a:latin typeface="微软雅黑" panose="020B0503020204020204" pitchFamily="34" charset="-122"/>
                <a:ea typeface="微软雅黑" panose="020B0503020204020204" pitchFamily="34" charset="-122"/>
              </a:rPr>
              <a:t>&gt;&gt; axis equal;</a:t>
            </a:r>
          </a:p>
          <a:p>
            <a:pPr algn="l">
              <a:lnSpc>
                <a:spcPct val="120000"/>
              </a:lnSpc>
              <a:spcBef>
                <a:spcPct val="0"/>
              </a:spcBef>
            </a:pPr>
            <a:r>
              <a:rPr lang="es-ES" altLang="zh-CN" sz="2200" dirty="0">
                <a:latin typeface="微软雅黑" panose="020B0503020204020204" pitchFamily="34" charset="-122"/>
                <a:ea typeface="微软雅黑" panose="020B0503020204020204" pitchFamily="34" charset="-122"/>
              </a:rPr>
              <a:t>&gt;&gt; xlabel('X');</a:t>
            </a:r>
          </a:p>
          <a:p>
            <a:pPr algn="l">
              <a:lnSpc>
                <a:spcPct val="120000"/>
              </a:lnSpc>
              <a:spcBef>
                <a:spcPct val="0"/>
              </a:spcBef>
            </a:pPr>
            <a:r>
              <a:rPr lang="es-ES" altLang="zh-CN" sz="2200" dirty="0">
                <a:latin typeface="微软雅黑" panose="020B0503020204020204" pitchFamily="34" charset="-122"/>
                <a:ea typeface="微软雅黑" panose="020B0503020204020204" pitchFamily="34" charset="-122"/>
              </a:rPr>
              <a:t>&gt;&gt; ylabel('Y');</a:t>
            </a:r>
          </a:p>
          <a:p>
            <a:pPr algn="l">
              <a:lnSpc>
                <a:spcPct val="120000"/>
              </a:lnSpc>
              <a:spcBef>
                <a:spcPct val="0"/>
              </a:spcBef>
            </a:pPr>
            <a:r>
              <a:rPr lang="es-ES" altLang="zh-CN" sz="2200" dirty="0">
                <a:latin typeface="微软雅黑" panose="020B0503020204020204" pitchFamily="34" charset="-122"/>
                <a:ea typeface="微软雅黑" panose="020B0503020204020204" pitchFamily="34" charset="-122"/>
              </a:rPr>
              <a:t>&gt;&gt; legend('x = cos(t)','y = sin(t)','</a:t>
            </a:r>
            <a:r>
              <a:rPr lang="zh-CN" altLang="en-US" sz="2200" dirty="0">
                <a:latin typeface="微软雅黑" panose="020B0503020204020204" pitchFamily="34" charset="-122"/>
                <a:ea typeface="微软雅黑" panose="020B0503020204020204" pitchFamily="34" charset="-122"/>
              </a:rPr>
              <a:t>单位圆</a:t>
            </a:r>
            <a:r>
              <a:rPr lang="en-US" altLang="zh-CN" sz="2200" dirty="0">
                <a:latin typeface="微软雅黑" panose="020B0503020204020204" pitchFamily="34" charset="-122"/>
                <a:ea typeface="微软雅黑" panose="020B0503020204020204" pitchFamily="34" charset="-122"/>
              </a:rPr>
              <a:t>','</a:t>
            </a:r>
            <a:r>
              <a:rPr lang="es-ES" altLang="zh-CN" sz="2200" dirty="0">
                <a:latin typeface="微软雅黑" panose="020B0503020204020204" pitchFamily="34" charset="-122"/>
                <a:ea typeface="微软雅黑" panose="020B0503020204020204" pitchFamily="34" charset="-122"/>
              </a:rPr>
              <a:t>Location','NorthEast');</a:t>
            </a:r>
          </a:p>
        </p:txBody>
      </p:sp>
      <p:sp>
        <p:nvSpPr>
          <p:cNvPr id="4" name="页脚占位符 3">
            <a:extLst>
              <a:ext uri="{FF2B5EF4-FFF2-40B4-BE49-F238E27FC236}">
                <a16:creationId xmlns:a16="http://schemas.microsoft.com/office/drawing/2014/main" id="{4C36DEBD-0788-4E37-BA20-82F73EEEDD0C}"/>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69002405"/>
      </p:ext>
    </p:extLst>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E3E5BFEF-A7EF-4B0D-A65D-FF6D89DC9E96}" type="datetime1">
              <a:rPr lang="zh-CN" altLang="en-US" smtClean="0"/>
              <a:t>2022/11/23</a:t>
            </a:fld>
            <a:endParaRPr lang="en-US" altLang="zh-CN" dirty="0"/>
          </a:p>
        </p:txBody>
      </p:sp>
      <p:sp>
        <p:nvSpPr>
          <p:cNvPr id="30723" name="Rectangle 2"/>
          <p:cNvSpPr>
            <a:spLocks noChangeArrowheads="1"/>
          </p:cNvSpPr>
          <p:nvPr/>
        </p:nvSpPr>
        <p:spPr bwMode="auto">
          <a:xfrm>
            <a:off x="323850" y="1918741"/>
            <a:ext cx="8569325" cy="424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zh-CN" sz="1800" dirty="0">
                <a:latin typeface="微软雅黑" panose="020B0503020204020204" pitchFamily="34" charset="-122"/>
                <a:ea typeface="微软雅黑" panose="020B0503020204020204" pitchFamily="34" charset="-122"/>
              </a:rPr>
              <a:t>&gt;&gt; x = </a:t>
            </a:r>
            <a:r>
              <a:rPr lang="en-US" altLang="zh-CN" sz="1800" dirty="0" err="1">
                <a:latin typeface="微软雅黑" panose="020B0503020204020204" pitchFamily="34" charset="-122"/>
                <a:ea typeface="微软雅黑" panose="020B0503020204020204" pitchFamily="34" charset="-122"/>
              </a:rPr>
              <a:t>linspace</a:t>
            </a:r>
            <a:r>
              <a:rPr lang="en-US" altLang="zh-CN" sz="1800" dirty="0">
                <a:latin typeface="微软雅黑" panose="020B0503020204020204" pitchFamily="34" charset="-122"/>
                <a:ea typeface="微软雅黑" panose="020B0503020204020204" pitchFamily="34" charset="-122"/>
              </a:rPr>
              <a:t>(-2, 2, 200);</a:t>
            </a:r>
          </a:p>
          <a:p>
            <a:pPr algn="l">
              <a:lnSpc>
                <a:spcPct val="150000"/>
              </a:lnSpc>
              <a:spcBef>
                <a:spcPct val="0"/>
              </a:spcBef>
            </a:pPr>
            <a:r>
              <a:rPr lang="en-US" altLang="zh-CN" sz="1800" dirty="0">
                <a:latin typeface="微软雅黑" panose="020B0503020204020204" pitchFamily="34" charset="-122"/>
                <a:ea typeface="微软雅黑" panose="020B0503020204020204" pitchFamily="34" charset="-122"/>
              </a:rPr>
              <a:t>&gt;&gt; y = -x.*cos(5*exp(1-x.^2));</a:t>
            </a:r>
          </a:p>
          <a:p>
            <a:pPr algn="l">
              <a:lnSpc>
                <a:spcPct val="150000"/>
              </a:lnSpc>
              <a:spcBef>
                <a:spcPct val="0"/>
              </a:spcBef>
            </a:pPr>
            <a:r>
              <a:rPr lang="en-US" altLang="zh-CN" sz="1800" dirty="0">
                <a:latin typeface="微软雅黑" panose="020B0503020204020204" pitchFamily="34" charset="-122"/>
                <a:ea typeface="微软雅黑" panose="020B0503020204020204" pitchFamily="34" charset="-122"/>
              </a:rPr>
              <a:t>&gt;&gt; plot(</a:t>
            </a:r>
            <a:r>
              <a:rPr lang="en-US" altLang="zh-CN" sz="1800" dirty="0" err="1">
                <a:latin typeface="微软雅黑" panose="020B0503020204020204" pitchFamily="34" charset="-122"/>
                <a:ea typeface="微软雅黑" panose="020B0503020204020204" pitchFamily="34" charset="-122"/>
              </a:rPr>
              <a:t>x,y</a:t>
            </a:r>
            <a:r>
              <a:rPr lang="en-US" altLang="zh-CN" sz="1800" dirty="0">
                <a:latin typeface="微软雅黑" panose="020B0503020204020204" pitchFamily="34" charset="-122"/>
                <a:ea typeface="微软雅黑" panose="020B0503020204020204" pitchFamily="34" charset="-122"/>
              </a:rPr>
              <a:t>, 'k', 'linewidth', 2);</a:t>
            </a:r>
          </a:p>
          <a:p>
            <a:pPr algn="l">
              <a:lnSpc>
                <a:spcPct val="150000"/>
              </a:lnSpc>
              <a:spcBef>
                <a:spcPct val="0"/>
              </a:spcBef>
            </a:pPr>
            <a:r>
              <a:rPr lang="en-US" altLang="zh-CN" sz="1800" dirty="0">
                <a:latin typeface="微软雅黑" panose="020B0503020204020204" pitchFamily="34" charset="-122"/>
                <a:ea typeface="微软雅黑" panose="020B0503020204020204" pitchFamily="34" charset="-122"/>
              </a:rPr>
              <a:t>&gt;&gt; h = annotation('</a:t>
            </a:r>
            <a:r>
              <a:rPr lang="en-US" altLang="zh-CN" sz="1800" dirty="0" err="1">
                <a:latin typeface="微软雅黑" panose="020B0503020204020204" pitchFamily="34" charset="-122"/>
                <a:ea typeface="微软雅黑" panose="020B0503020204020204" pitchFamily="34" charset="-122"/>
              </a:rPr>
              <a:t>textarrow</a:t>
            </a:r>
            <a:r>
              <a:rPr lang="en-US" altLang="zh-CN" sz="1800" dirty="0">
                <a:latin typeface="微软雅黑" panose="020B0503020204020204" pitchFamily="34" charset="-122"/>
                <a:ea typeface="微软雅黑" panose="020B0503020204020204" pitchFamily="34" charset="-122"/>
              </a:rPr>
              <a:t>', [0.5875, 0.6536], [0.2929, 0.4095]);</a:t>
            </a:r>
          </a:p>
          <a:p>
            <a:pPr algn="l">
              <a:lnSpc>
                <a:spcPct val="150000"/>
              </a:lnSpc>
              <a:spcBef>
                <a:spcPct val="0"/>
              </a:spcBef>
            </a:pPr>
            <a:r>
              <a:rPr lang="en-US" altLang="zh-CN" sz="1800" dirty="0">
                <a:latin typeface="微软雅黑" panose="020B0503020204020204" pitchFamily="34" charset="-122"/>
                <a:ea typeface="微软雅黑" panose="020B0503020204020204" pitchFamily="34" charset="-122"/>
              </a:rPr>
              <a:t>&gt;&gt; set(h, '</a:t>
            </a:r>
            <a:r>
              <a:rPr lang="en-US" altLang="zh-CN" sz="1800" dirty="0" err="1">
                <a:latin typeface="微软雅黑" panose="020B0503020204020204" pitchFamily="34" charset="-122"/>
                <a:ea typeface="微软雅黑" panose="020B0503020204020204" pitchFamily="34" charset="-122"/>
              </a:rPr>
              <a:t>string','f</a:t>
            </a:r>
            <a:r>
              <a:rPr lang="en-US" altLang="zh-CN" sz="1800" dirty="0">
                <a:latin typeface="微软雅黑" panose="020B0503020204020204" pitchFamily="34" charset="-122"/>
                <a:ea typeface="微软雅黑" panose="020B0503020204020204" pitchFamily="34" charset="-122"/>
              </a:rPr>
              <a:t>(x) = -</a:t>
            </a:r>
            <a:r>
              <a:rPr lang="en-US" altLang="zh-CN" sz="1800" dirty="0" err="1">
                <a:latin typeface="微软雅黑" panose="020B0503020204020204" pitchFamily="34" charset="-122"/>
                <a:ea typeface="微软雅黑" panose="020B0503020204020204" pitchFamily="34" charset="-122"/>
              </a:rPr>
              <a:t>xcos</a:t>
            </a:r>
            <a:r>
              <a:rPr lang="en-US" altLang="zh-CN" sz="1800" dirty="0">
                <a:latin typeface="微软雅黑" panose="020B0503020204020204" pitchFamily="34" charset="-122"/>
                <a:ea typeface="微软雅黑" panose="020B0503020204020204" pitchFamily="34" charset="-122"/>
              </a:rPr>
              <a:t>(5e^{1-x^2})', '</a:t>
            </a:r>
            <a:r>
              <a:rPr lang="en-US" altLang="zh-CN" sz="1800" dirty="0" err="1">
                <a:latin typeface="微软雅黑" panose="020B0503020204020204" pitchFamily="34" charset="-122"/>
                <a:ea typeface="微软雅黑" panose="020B0503020204020204" pitchFamily="34" charset="-122"/>
              </a:rPr>
              <a:t>fontsize</a:t>
            </a:r>
            <a:r>
              <a:rPr lang="en-US" altLang="zh-CN" sz="1800" dirty="0">
                <a:latin typeface="微软雅黑" panose="020B0503020204020204" pitchFamily="34" charset="-122"/>
                <a:ea typeface="微软雅黑" panose="020B0503020204020204" pitchFamily="34" charset="-122"/>
              </a:rPr>
              <a:t>', 15);</a:t>
            </a:r>
          </a:p>
          <a:p>
            <a:pPr algn="l">
              <a:lnSpc>
                <a:spcPct val="150000"/>
              </a:lnSpc>
              <a:spcBef>
                <a:spcPct val="0"/>
              </a:spcBef>
            </a:pPr>
            <a:r>
              <a:rPr lang="en-US" altLang="zh-CN" sz="1800" dirty="0">
                <a:latin typeface="微软雅黑" panose="020B0503020204020204" pitchFamily="34" charset="-122"/>
                <a:ea typeface="微软雅黑" panose="020B0503020204020204" pitchFamily="34" charset="-122"/>
              </a:rPr>
              <a:t>&gt;&gt; h = title('</a:t>
            </a:r>
            <a:r>
              <a:rPr lang="zh-CN" altLang="en-US" sz="1800" dirty="0">
                <a:latin typeface="微软雅黑" panose="020B0503020204020204" pitchFamily="34" charset="-122"/>
                <a:ea typeface="微软雅黑" panose="020B0503020204020204" pitchFamily="34" charset="-122"/>
              </a:rPr>
              <a:t>这是一条很美的曲线</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fontsize</a:t>
            </a:r>
            <a:r>
              <a:rPr lang="en-US" altLang="zh-CN" sz="1800" dirty="0">
                <a:latin typeface="微软雅黑" panose="020B0503020204020204" pitchFamily="34" charset="-122"/>
                <a:ea typeface="微软雅黑" panose="020B0503020204020204" pitchFamily="34" charset="-122"/>
              </a:rPr>
              <a:t>', 18, '</a:t>
            </a:r>
            <a:r>
              <a:rPr lang="en-US" altLang="zh-CN" sz="1800" dirty="0" err="1">
                <a:latin typeface="微软雅黑" panose="020B0503020204020204" pitchFamily="34" charset="-122"/>
                <a:ea typeface="微软雅黑" panose="020B0503020204020204" pitchFamily="34" charset="-122"/>
              </a:rPr>
              <a:t>fontweight</a:t>
            </a:r>
            <a:r>
              <a:rPr lang="en-US" altLang="zh-CN" sz="1800" dirty="0">
                <a:latin typeface="微软雅黑" panose="020B0503020204020204" pitchFamily="34" charset="-122"/>
                <a:ea typeface="微软雅黑" panose="020B0503020204020204" pitchFamily="34" charset="-122"/>
              </a:rPr>
              <a:t>', 'bold');</a:t>
            </a:r>
          </a:p>
          <a:p>
            <a:pPr algn="l">
              <a:lnSpc>
                <a:spcPct val="150000"/>
              </a:lnSpc>
              <a:spcBef>
                <a:spcPct val="0"/>
              </a:spcBef>
            </a:pPr>
            <a:r>
              <a:rPr lang="en-US" altLang="zh-CN" sz="1800" dirty="0">
                <a:latin typeface="微软雅黑" panose="020B0503020204020204" pitchFamily="34" charset="-122"/>
                <a:ea typeface="微软雅黑" panose="020B0503020204020204" pitchFamily="34" charset="-122"/>
              </a:rPr>
              <a:t>&gt;&gt; set(h, 'position', [-0.00345622 1.35769 1.00011]);</a:t>
            </a:r>
          </a:p>
          <a:p>
            <a:pPr algn="l">
              <a:lnSpc>
                <a:spcPct val="150000"/>
              </a:lnSpc>
              <a:spcBef>
                <a:spcPct val="0"/>
              </a:spcBef>
            </a:pPr>
            <a:r>
              <a:rPr lang="en-US" altLang="zh-CN" sz="1800" dirty="0">
                <a:latin typeface="微软雅黑" panose="020B0503020204020204" pitchFamily="34" charset="-122"/>
                <a:ea typeface="微软雅黑" panose="020B0503020204020204" pitchFamily="34" charset="-122"/>
              </a:rPr>
              <a:t>&gt;&gt; axis([-2, 2, -2, 2]);</a:t>
            </a:r>
          </a:p>
          <a:p>
            <a:pPr algn="l">
              <a:lnSpc>
                <a:spcPct val="150000"/>
              </a:lnSpc>
              <a:spcBef>
                <a:spcPct val="0"/>
              </a:spcBef>
            </a:pPr>
            <a:r>
              <a:rPr lang="en-US" altLang="zh-CN" sz="1800" dirty="0">
                <a:latin typeface="微软雅黑" panose="020B0503020204020204" pitchFamily="34" charset="-122"/>
                <a:ea typeface="微软雅黑" panose="020B0503020204020204" pitchFamily="34" charset="-122"/>
              </a:rPr>
              <a:t>&gt;&gt; </a:t>
            </a:r>
            <a:r>
              <a:rPr lang="en-US" altLang="zh-CN" sz="1800" dirty="0" err="1">
                <a:latin typeface="微软雅黑" panose="020B0503020204020204" pitchFamily="34" charset="-122"/>
                <a:ea typeface="微软雅黑" panose="020B0503020204020204" pitchFamily="34" charset="-122"/>
              </a:rPr>
              <a:t>xlabel</a:t>
            </a:r>
            <a:r>
              <a:rPr lang="en-US" altLang="zh-CN" sz="1800" dirty="0">
                <a:latin typeface="微软雅黑" panose="020B0503020204020204" pitchFamily="34" charset="-122"/>
                <a:ea typeface="微软雅黑" panose="020B0503020204020204" pitchFamily="34" charset="-122"/>
              </a:rPr>
              <a:t>('X');</a:t>
            </a:r>
          </a:p>
          <a:p>
            <a:pPr algn="l">
              <a:lnSpc>
                <a:spcPct val="150000"/>
              </a:lnSpc>
              <a:spcBef>
                <a:spcPct val="0"/>
              </a:spcBef>
            </a:pPr>
            <a:r>
              <a:rPr lang="en-US" altLang="zh-CN" sz="1800" dirty="0">
                <a:latin typeface="微软雅黑" panose="020B0503020204020204" pitchFamily="34" charset="-122"/>
                <a:ea typeface="微软雅黑" panose="020B0503020204020204" pitchFamily="34" charset="-122"/>
              </a:rPr>
              <a:t>&gt;&gt; </a:t>
            </a:r>
            <a:r>
              <a:rPr lang="en-US" altLang="zh-CN" sz="1800" dirty="0" err="1">
                <a:latin typeface="微软雅黑" panose="020B0503020204020204" pitchFamily="34" charset="-122"/>
                <a:ea typeface="微软雅黑" panose="020B0503020204020204" pitchFamily="34" charset="-122"/>
              </a:rPr>
              <a:t>ylabel</a:t>
            </a:r>
            <a:r>
              <a:rPr lang="en-US" altLang="zh-CN" sz="1800" dirty="0">
                <a:latin typeface="微软雅黑" panose="020B0503020204020204" pitchFamily="34" charset="-122"/>
                <a:ea typeface="微软雅黑" panose="020B0503020204020204" pitchFamily="34" charset="-122"/>
              </a:rPr>
              <a:t>('Y'); </a:t>
            </a:r>
          </a:p>
        </p:txBody>
      </p:sp>
      <p:grpSp>
        <p:nvGrpSpPr>
          <p:cNvPr id="30724" name="Group 7"/>
          <p:cNvGrpSpPr>
            <a:grpSpLocks/>
          </p:cNvGrpSpPr>
          <p:nvPr/>
        </p:nvGrpSpPr>
        <p:grpSpPr bwMode="auto">
          <a:xfrm>
            <a:off x="179388" y="569913"/>
            <a:ext cx="8785225" cy="1135063"/>
            <a:chOff x="113" y="359"/>
            <a:chExt cx="5534" cy="715"/>
          </a:xfrm>
        </p:grpSpPr>
        <p:sp>
          <p:nvSpPr>
            <p:cNvPr id="30725" name="Rectangle 5"/>
            <p:cNvSpPr>
              <a:spLocks noChangeArrowheads="1"/>
            </p:cNvSpPr>
            <p:nvPr/>
          </p:nvSpPr>
          <p:spPr bwMode="auto">
            <a:xfrm>
              <a:off x="113" y="359"/>
              <a:ext cx="5534"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例4-2</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绘制函数                                           的图形，并加以修饰。</a:t>
              </a:r>
              <a:endParaRPr lang="en-US"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30726" name="Object 6"/>
            <p:cNvGraphicFramePr>
              <a:graphicFrameLocks noChangeAspect="1"/>
            </p:cNvGraphicFramePr>
            <p:nvPr>
              <p:extLst>
                <p:ext uri="{D42A27DB-BD31-4B8C-83A1-F6EECF244321}">
                  <p14:modId xmlns:p14="http://schemas.microsoft.com/office/powerpoint/2010/main" val="1789062883"/>
                </p:ext>
              </p:extLst>
            </p:nvPr>
          </p:nvGraphicFramePr>
          <p:xfrm>
            <a:off x="1837" y="412"/>
            <a:ext cx="2396" cy="296"/>
          </p:xfrm>
          <a:graphic>
            <a:graphicData uri="http://schemas.openxmlformats.org/presentationml/2006/ole">
              <mc:AlternateContent xmlns:mc="http://schemas.openxmlformats.org/markup-compatibility/2006">
                <mc:Choice xmlns:v="urn:schemas-microsoft-com:vml" Requires="v">
                  <p:oleObj name="Equation" r:id="rId2" imgW="2044440" imgH="253800" progId="Equation.DSMT4">
                    <p:embed/>
                  </p:oleObj>
                </mc:Choice>
                <mc:Fallback>
                  <p:oleObj name="Equation" r:id="rId2" imgW="2044440" imgH="253800" progId="Equation.DSMT4">
                    <p:embed/>
                    <p:pic>
                      <p:nvPicPr>
                        <p:cNvPr id="0" name="Object 6"/>
                        <p:cNvPicPr>
                          <a:picLocks noChangeAspect="1" noChangeArrowheads="1"/>
                        </p:cNvPicPr>
                        <p:nvPr/>
                      </p:nvPicPr>
                      <p:blipFill>
                        <a:blip r:embed="rId3"/>
                        <a:srcRect/>
                        <a:stretch>
                          <a:fillRect/>
                        </a:stretch>
                      </p:blipFill>
                      <p:spPr bwMode="auto">
                        <a:xfrm>
                          <a:off x="1837" y="412"/>
                          <a:ext cx="2396"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 name="页脚占位符 2">
            <a:extLst>
              <a:ext uri="{FF2B5EF4-FFF2-40B4-BE49-F238E27FC236}">
                <a16:creationId xmlns:a16="http://schemas.microsoft.com/office/drawing/2014/main" id="{01450617-11A8-44FF-B537-836425E7ECFC}"/>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CEE3C87B-7F70-49BB-AFDE-9151C673A0E3}" type="datetime1">
              <a:rPr lang="zh-CN" altLang="en-US" smtClean="0"/>
              <a:t>2022/11/23</a:t>
            </a:fld>
            <a:endParaRPr lang="en-US" altLang="zh-CN"/>
          </a:p>
        </p:txBody>
      </p:sp>
      <p:pic>
        <p:nvPicPr>
          <p:cNvPr id="2" name="图片 1">
            <a:extLst>
              <a:ext uri="{FF2B5EF4-FFF2-40B4-BE49-F238E27FC236}">
                <a16:creationId xmlns:a16="http://schemas.microsoft.com/office/drawing/2014/main" id="{8237AB3D-B962-4FF1-A3E6-DA1170A8DEA3}"/>
              </a:ext>
            </a:extLst>
          </p:cNvPr>
          <p:cNvPicPr>
            <a:picLocks noChangeAspect="1"/>
          </p:cNvPicPr>
          <p:nvPr/>
        </p:nvPicPr>
        <p:blipFill>
          <a:blip r:embed="rId2"/>
          <a:stretch>
            <a:fillRect/>
          </a:stretch>
        </p:blipFill>
        <p:spPr>
          <a:xfrm>
            <a:off x="1475656" y="970986"/>
            <a:ext cx="5952661" cy="4464496"/>
          </a:xfrm>
          <a:prstGeom prst="rect">
            <a:avLst/>
          </a:prstGeom>
        </p:spPr>
      </p:pic>
      <p:sp>
        <p:nvSpPr>
          <p:cNvPr id="5" name="页脚占位符 4">
            <a:extLst>
              <a:ext uri="{FF2B5EF4-FFF2-40B4-BE49-F238E27FC236}">
                <a16:creationId xmlns:a16="http://schemas.microsoft.com/office/drawing/2014/main" id="{78279A79-ABCF-4B8E-8387-C57B217C0520}"/>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BF94E512-0883-4969-833A-17F441D265B4}" type="datetime1">
              <a:rPr lang="zh-CN" altLang="en-US" smtClean="0"/>
              <a:t>2022/11/23</a:t>
            </a:fld>
            <a:endParaRPr lang="en-US" altLang="zh-CN"/>
          </a:p>
        </p:txBody>
      </p:sp>
      <p:sp>
        <p:nvSpPr>
          <p:cNvPr id="18435" name="Rectangle 3"/>
          <p:cNvSpPr>
            <a:spLocks noChangeArrowheads="1"/>
          </p:cNvSpPr>
          <p:nvPr/>
        </p:nvSpPr>
        <p:spPr bwMode="auto">
          <a:xfrm>
            <a:off x="179387" y="332656"/>
            <a:ext cx="8785225"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4</a:t>
            </a:r>
            <a:r>
              <a:rPr lang="en-US" altLang="en-US" sz="2400" dirty="0">
                <a:solidFill>
                  <a:schemeClr val="hlink"/>
                </a:solidFill>
                <a:latin typeface="微软雅黑" panose="020B0503020204020204" pitchFamily="34" charset="-122"/>
                <a:ea typeface="微软雅黑" panose="020B0503020204020204" pitchFamily="34" charset="-122"/>
              </a:rPr>
              <a:t>-3</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利用图形对象属性修饰图形。</a:t>
            </a:r>
          </a:p>
        </p:txBody>
      </p:sp>
      <p:pic>
        <p:nvPicPr>
          <p:cNvPr id="154626" name="Picture 2">
            <a:extLst>
              <a:ext uri="{FF2B5EF4-FFF2-40B4-BE49-F238E27FC236}">
                <a16:creationId xmlns:a16="http://schemas.microsoft.com/office/drawing/2014/main" id="{B5E124A0-DA81-4090-B784-8E7E93388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222" t="2911" r="6026" b="7524"/>
          <a:stretch>
            <a:fillRect/>
          </a:stretch>
        </p:blipFill>
        <p:spPr bwMode="auto">
          <a:xfrm>
            <a:off x="1331640" y="1253668"/>
            <a:ext cx="5480628" cy="4350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FFAB0B93-6098-450F-9879-F2EFEE852955}"/>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453066129"/>
      </p:ext>
    </p:extLst>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BEB948A4-EE81-4F55-91CB-CB8AF440995C}" type="datetime1">
              <a:rPr lang="zh-CN" altLang="en-US" smtClean="0"/>
              <a:t>2022/11/23</a:t>
            </a:fld>
            <a:endParaRPr lang="en-US" altLang="zh-CN"/>
          </a:p>
        </p:txBody>
      </p:sp>
      <p:sp>
        <p:nvSpPr>
          <p:cNvPr id="5" name="Rectangle 4">
            <a:extLst>
              <a:ext uri="{FF2B5EF4-FFF2-40B4-BE49-F238E27FC236}">
                <a16:creationId xmlns:a16="http://schemas.microsoft.com/office/drawing/2014/main" id="{78A554E0-5E43-48BF-9DD1-BB3210253673}"/>
              </a:ext>
            </a:extLst>
          </p:cNvPr>
          <p:cNvSpPr>
            <a:spLocks noChangeArrowheads="1"/>
          </p:cNvSpPr>
          <p:nvPr/>
        </p:nvSpPr>
        <p:spPr bwMode="auto">
          <a:xfrm>
            <a:off x="251270" y="404664"/>
            <a:ext cx="8785226" cy="605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spcBef>
                <a:spcPct val="0"/>
              </a:spcBef>
            </a:pPr>
            <a:r>
              <a:rPr lang="en-US" altLang="zh-CN" sz="2000" dirty="0">
                <a:latin typeface="微软雅黑" panose="020B0503020204020204" pitchFamily="34" charset="-122"/>
                <a:ea typeface="微软雅黑" panose="020B0503020204020204" pitchFamily="34" charset="-122"/>
              </a:rPr>
              <a:t>&gt;&gt; </a:t>
            </a:r>
            <a:r>
              <a:rPr lang="es-ES" altLang="zh-CN" sz="2000" dirty="0">
                <a:latin typeface="微软雅黑" panose="020B0503020204020204" pitchFamily="34" charset="-122"/>
                <a:ea typeface="微软雅黑" panose="020B0503020204020204" pitchFamily="34" charset="-122"/>
              </a:rPr>
              <a:t>x = linspace(-pi,pi,60);  y = sin(x);</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&gt;&gt; h = plot(x,y);</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&gt;&gt; grid on;</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&gt;&gt; set(h,'Color','k','LineWidth',2);</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&gt;&gt; XTickLabel = {'-\pi','-\pi/2','0','\pi/2','\pi'};</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&gt;&gt; set(gca,'XTick', -pi:pi/2:pi,...</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           'XTickLabel',XTickLabel,...</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           'TickDir','out');</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&gt;&gt; xlabel('-\pi \leq \Theta \leq \pi', 'Position',[2.3,-0.4]);</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&gt;&gt; ylabel('sin(\Theta)', 'Position',[-1,0.5], 'Rotation',90); </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&gt;&gt; text(2*pi/9,sin(2*pi/9),'\leftarrow sin(2\pi \div 9)',...</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        'HorizontalAlignment','left')</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&gt;&gt; axis([-3.5, 3.5, -1.1, 1.1]);</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&gt;&gt; ax = gca;</a:t>
            </a:r>
          </a:p>
          <a:p>
            <a:pPr algn="l">
              <a:lnSpc>
                <a:spcPct val="130000"/>
              </a:lnSpc>
              <a:spcBef>
                <a:spcPct val="0"/>
              </a:spcBef>
            </a:pPr>
            <a:r>
              <a:rPr lang="es-ES" altLang="zh-CN" sz="2000" dirty="0">
                <a:latin typeface="微软雅黑" panose="020B0503020204020204" pitchFamily="34" charset="-122"/>
                <a:ea typeface="微软雅黑" panose="020B0503020204020204" pitchFamily="34" charset="-122"/>
              </a:rPr>
              <a:t>&gt;&gt; ax.XAxisLocation = 'origin';  ax.YAxisLocation = 'origin'; box off</a:t>
            </a:r>
          </a:p>
        </p:txBody>
      </p:sp>
      <p:sp>
        <p:nvSpPr>
          <p:cNvPr id="4" name="页脚占位符 3">
            <a:extLst>
              <a:ext uri="{FF2B5EF4-FFF2-40B4-BE49-F238E27FC236}">
                <a16:creationId xmlns:a16="http://schemas.microsoft.com/office/drawing/2014/main" id="{0898DE65-486E-477B-8C0F-E4914CD01B20}"/>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3329522289"/>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CEB08FF-E31D-4E45-9FA7-C180A8DD63E4}"/>
              </a:ext>
            </a:extLst>
          </p:cNvPr>
          <p:cNvSpPr>
            <a:spLocks noGrp="1"/>
          </p:cNvSpPr>
          <p:nvPr>
            <p:ph type="dt" sz="half" idx="10"/>
          </p:nvPr>
        </p:nvSpPr>
        <p:spPr/>
        <p:txBody>
          <a:bodyPr/>
          <a:lstStyle/>
          <a:p>
            <a:pPr>
              <a:defRPr/>
            </a:pPr>
            <a:fld id="{CF0A95DF-CE27-47E1-B5B1-E347B38878E8}" type="datetime1">
              <a:rPr lang="zh-CN" altLang="en-US" smtClean="0"/>
              <a:t>2022/11/23</a:t>
            </a:fld>
            <a:endParaRPr lang="en-US" altLang="zh-CN"/>
          </a:p>
        </p:txBody>
      </p:sp>
      <p:sp>
        <p:nvSpPr>
          <p:cNvPr id="6" name="Rectangle 2">
            <a:extLst>
              <a:ext uri="{FF2B5EF4-FFF2-40B4-BE49-F238E27FC236}">
                <a16:creationId xmlns:a16="http://schemas.microsoft.com/office/drawing/2014/main" id="{1CEC0188-748A-4B0F-BCF2-FA6D11B6E630}"/>
              </a:ext>
            </a:extLst>
          </p:cNvPr>
          <p:cNvSpPr>
            <a:spLocks noChangeArrowheads="1"/>
          </p:cNvSpPr>
          <p:nvPr/>
        </p:nvSpPr>
        <p:spPr bwMode="auto">
          <a:xfrm>
            <a:off x="428596" y="1029296"/>
            <a:ext cx="628608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spAutoFit/>
          </a:bodyPr>
          <a:lstStyle/>
          <a:p>
            <a:pPr algn="l"/>
            <a:r>
              <a:rPr lang="zh-CN" altLang="en-US" sz="2400" dirty="0">
                <a:solidFill>
                  <a:schemeClr val="bg2"/>
                </a:solidFill>
                <a:latin typeface="微软雅黑" pitchFamily="34" charset="-122"/>
                <a:ea typeface="微软雅黑" pitchFamily="34" charset="-122"/>
              </a:rPr>
              <a:t>一、可视化绘图工具</a:t>
            </a:r>
          </a:p>
        </p:txBody>
      </p:sp>
      <p:sp>
        <p:nvSpPr>
          <p:cNvPr id="7" name="Rectangle 3">
            <a:extLst>
              <a:ext uri="{FF2B5EF4-FFF2-40B4-BE49-F238E27FC236}">
                <a16:creationId xmlns:a16="http://schemas.microsoft.com/office/drawing/2014/main" id="{F51BA781-4530-4ECA-AEFB-4DBFE5EF3CAA}"/>
              </a:ext>
            </a:extLst>
          </p:cNvPr>
          <p:cNvSpPr>
            <a:spLocks noChangeArrowheads="1"/>
          </p:cNvSpPr>
          <p:nvPr/>
        </p:nvSpPr>
        <p:spPr bwMode="auto">
          <a:xfrm>
            <a:off x="1043608" y="1484784"/>
            <a:ext cx="6376222"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zh-CN" sz="2400" dirty="0">
                <a:latin typeface="微软雅黑" pitchFamily="34" charset="-122"/>
                <a:ea typeface="微软雅黑" pitchFamily="34" charset="-122"/>
              </a:rPr>
              <a:t>MATLAB</a:t>
            </a:r>
            <a:r>
              <a:rPr lang="zh-CN" altLang="en-US" sz="2400" dirty="0">
                <a:latin typeface="微软雅黑" pitchFamily="34" charset="-122"/>
                <a:ea typeface="微软雅黑" pitchFamily="34" charset="-122"/>
              </a:rPr>
              <a:t>的绘图标签页下有很多可视化的绘图工具。</a:t>
            </a:r>
            <a:endParaRPr lang="en-US" altLang="en-US" sz="2400" dirty="0">
              <a:latin typeface="微软雅黑" pitchFamily="34" charset="-122"/>
              <a:ea typeface="微软雅黑" pitchFamily="34" charset="-122"/>
            </a:endParaRPr>
          </a:p>
        </p:txBody>
      </p:sp>
      <p:sp>
        <p:nvSpPr>
          <p:cNvPr id="8" name="Text Box 2">
            <a:extLst>
              <a:ext uri="{FF2B5EF4-FFF2-40B4-BE49-F238E27FC236}">
                <a16:creationId xmlns:a16="http://schemas.microsoft.com/office/drawing/2014/main" id="{7B48D27C-593D-4EDB-9C80-076B2FC80391}"/>
              </a:ext>
            </a:extLst>
          </p:cNvPr>
          <p:cNvSpPr txBox="1">
            <a:spLocks noChangeArrowheads="1"/>
          </p:cNvSpPr>
          <p:nvPr/>
        </p:nvSpPr>
        <p:spPr bwMode="auto">
          <a:xfrm>
            <a:off x="107505" y="472611"/>
            <a:ext cx="6393322"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ctr" eaLnBrk="1" hangingPunct="1"/>
            <a:r>
              <a:rPr lang="zh-CN" altLang="en-US" sz="2800" b="1" dirty="0">
                <a:latin typeface="微软雅黑" panose="020B0503020204020204" pitchFamily="34" charset="-122"/>
                <a:ea typeface="微软雅黑" panose="020B0503020204020204" pitchFamily="34" charset="-122"/>
              </a:rPr>
              <a:t>第一节  交互式绘图</a:t>
            </a:r>
          </a:p>
        </p:txBody>
      </p:sp>
      <p:pic>
        <p:nvPicPr>
          <p:cNvPr id="9" name="图片 8">
            <a:extLst>
              <a:ext uri="{FF2B5EF4-FFF2-40B4-BE49-F238E27FC236}">
                <a16:creationId xmlns:a16="http://schemas.microsoft.com/office/drawing/2014/main" id="{AB48B302-EEAA-43C0-B634-681B9494F0E4}"/>
              </a:ext>
            </a:extLst>
          </p:cNvPr>
          <p:cNvPicPr>
            <a:picLocks noChangeAspect="1"/>
          </p:cNvPicPr>
          <p:nvPr/>
        </p:nvPicPr>
        <p:blipFill>
          <a:blip r:embed="rId2"/>
          <a:stretch>
            <a:fillRect/>
          </a:stretch>
        </p:blipFill>
        <p:spPr>
          <a:xfrm>
            <a:off x="1162513" y="1992304"/>
            <a:ext cx="6865871" cy="4286254"/>
          </a:xfrm>
          <a:prstGeom prst="rect">
            <a:avLst/>
          </a:prstGeom>
        </p:spPr>
      </p:pic>
      <p:sp>
        <p:nvSpPr>
          <p:cNvPr id="2" name="页脚占位符 1">
            <a:extLst>
              <a:ext uri="{FF2B5EF4-FFF2-40B4-BE49-F238E27FC236}">
                <a16:creationId xmlns:a16="http://schemas.microsoft.com/office/drawing/2014/main" id="{FB7505FA-FED6-4BD9-B438-75F99532C39D}"/>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300475913"/>
      </p:ext>
    </p:extLst>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F0C161-7A82-4D6E-A7AC-862B6B7F4C48}"/>
              </a:ext>
            </a:extLst>
          </p:cNvPr>
          <p:cNvSpPr>
            <a:spLocks noGrp="1"/>
          </p:cNvSpPr>
          <p:nvPr>
            <p:ph type="dt" sz="half" idx="10"/>
          </p:nvPr>
        </p:nvSpPr>
        <p:spPr/>
        <p:txBody>
          <a:bodyPr/>
          <a:lstStyle/>
          <a:p>
            <a:pPr>
              <a:defRPr/>
            </a:pPr>
            <a:fld id="{C7971F9F-52DA-4DBC-AFB4-16EA6B6027EA}" type="datetime1">
              <a:rPr lang="zh-CN" altLang="en-US" smtClean="0"/>
              <a:t>2022/11/23</a:t>
            </a:fld>
            <a:endParaRPr lang="en-US" altLang="zh-CN"/>
          </a:p>
        </p:txBody>
      </p:sp>
      <p:sp>
        <p:nvSpPr>
          <p:cNvPr id="4" name="Rectangle 2">
            <a:extLst>
              <a:ext uri="{FF2B5EF4-FFF2-40B4-BE49-F238E27FC236}">
                <a16:creationId xmlns:a16="http://schemas.microsoft.com/office/drawing/2014/main" id="{9BD9F81E-874B-4772-9DCD-AC62F84B9B42}"/>
              </a:ext>
            </a:extLst>
          </p:cNvPr>
          <p:cNvSpPr>
            <a:spLocks noChangeArrowheads="1"/>
          </p:cNvSpPr>
          <p:nvPr/>
        </p:nvSpPr>
        <p:spPr bwMode="auto">
          <a:xfrm>
            <a:off x="323528" y="519063"/>
            <a:ext cx="637565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spAutoFit/>
          </a:bodyPr>
          <a:lstStyle/>
          <a:p>
            <a:pPr algn="l"/>
            <a:r>
              <a:rPr lang="zh-CN" altLang="en-US" sz="2400" dirty="0">
                <a:latin typeface="微软雅黑" panose="020B0503020204020204" pitchFamily="34" charset="-122"/>
                <a:ea typeface="微软雅黑" panose="020B0503020204020204" pitchFamily="34" charset="-122"/>
              </a:rPr>
              <a:t>三、三维图形的修饰与美化</a:t>
            </a:r>
          </a:p>
        </p:txBody>
      </p:sp>
      <p:sp>
        <p:nvSpPr>
          <p:cNvPr id="11" name="Rectangle 4">
            <a:extLst>
              <a:ext uri="{FF2B5EF4-FFF2-40B4-BE49-F238E27FC236}">
                <a16:creationId xmlns:a16="http://schemas.microsoft.com/office/drawing/2014/main" id="{74C1480F-724B-4409-8633-E20A85EEFFAF}"/>
              </a:ext>
            </a:extLst>
          </p:cNvPr>
          <p:cNvSpPr>
            <a:spLocks noChangeArrowheads="1"/>
          </p:cNvSpPr>
          <p:nvPr/>
        </p:nvSpPr>
        <p:spPr bwMode="auto">
          <a:xfrm>
            <a:off x="468313" y="1031537"/>
            <a:ext cx="8135937" cy="540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200" dirty="0">
                <a:solidFill>
                  <a:schemeClr val="hlink"/>
                </a:solidFill>
                <a:latin typeface="微软雅黑" panose="020B0503020204020204" pitchFamily="34" charset="-122"/>
                <a:ea typeface="微软雅黑" panose="020B0503020204020204" pitchFamily="34" charset="-122"/>
              </a:rPr>
              <a:t>1.  </a:t>
            </a:r>
            <a:r>
              <a:rPr lang="zh-CN" altLang="en-US" sz="2200" dirty="0">
                <a:solidFill>
                  <a:schemeClr val="hlink"/>
                </a:solidFill>
                <a:latin typeface="微软雅黑" panose="020B0503020204020204" pitchFamily="34" charset="-122"/>
                <a:ea typeface="微软雅黑" panose="020B0503020204020204" pitchFamily="34" charset="-122"/>
              </a:rPr>
              <a:t>绘图色彩的调整</a:t>
            </a:r>
          </a:p>
        </p:txBody>
      </p:sp>
      <p:sp>
        <p:nvSpPr>
          <p:cNvPr id="12" name="Rectangle 5">
            <a:extLst>
              <a:ext uri="{FF2B5EF4-FFF2-40B4-BE49-F238E27FC236}">
                <a16:creationId xmlns:a16="http://schemas.microsoft.com/office/drawing/2014/main" id="{3D16530C-A1F6-4532-8717-A6D6318AA45C}"/>
              </a:ext>
            </a:extLst>
          </p:cNvPr>
          <p:cNvSpPr>
            <a:spLocks noChangeArrowheads="1"/>
          </p:cNvSpPr>
          <p:nvPr/>
        </p:nvSpPr>
        <p:spPr bwMode="auto">
          <a:xfrm>
            <a:off x="539552" y="3809662"/>
            <a:ext cx="8066087" cy="257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200" dirty="0">
                <a:solidFill>
                  <a:srgbClr val="0000FF"/>
                </a:solidFill>
                <a:latin typeface="微软雅黑" panose="020B0503020204020204" pitchFamily="34" charset="-122"/>
                <a:ea typeface="微软雅黑" panose="020B0503020204020204" pitchFamily="34" charset="-122"/>
              </a:rPr>
              <a:t>colormap</a:t>
            </a:r>
            <a:r>
              <a:rPr lang="en-US" altLang="en-US" sz="2200" dirty="0">
                <a:solidFill>
                  <a:srgbClr val="0000FF"/>
                </a:solidFill>
                <a:latin typeface="微软雅黑" panose="020B0503020204020204" pitchFamily="34" charset="-122"/>
                <a:ea typeface="微软雅黑" panose="020B0503020204020204" pitchFamily="34" charset="-122"/>
              </a:rPr>
              <a:t> </a:t>
            </a:r>
            <a:r>
              <a:rPr lang="en-US" altLang="en-US" sz="2200" dirty="0" err="1">
                <a:latin typeface="微软雅黑" panose="020B0503020204020204" pitchFamily="34" charset="-122"/>
                <a:ea typeface="微软雅黑" panose="020B0503020204020204" pitchFamily="34" charset="-122"/>
              </a:rPr>
              <a:t>函数</a:t>
            </a:r>
            <a:r>
              <a:rPr lang="zh-CN" altLang="en-US" sz="2200" dirty="0">
                <a:latin typeface="微软雅黑" panose="020B0503020204020204" pitchFamily="34" charset="-122"/>
                <a:ea typeface="微软雅黑" panose="020B0503020204020204" pitchFamily="34" charset="-122"/>
              </a:rPr>
              <a:t>调用格式：</a:t>
            </a:r>
          </a:p>
          <a:p>
            <a:pPr algn="l">
              <a:lnSpc>
                <a:spcPct val="150000"/>
              </a:lnSpc>
              <a:spcBef>
                <a:spcPct val="0"/>
              </a:spcBef>
              <a:buClr>
                <a:schemeClr val="hlink"/>
              </a:buClr>
              <a:buFont typeface="Wingdings" pitchFamily="2" charset="2"/>
              <a:buChar char="Ø"/>
            </a:pPr>
            <a:r>
              <a:rPr lang="zh-CN" altLang="en-US" sz="2200" dirty="0">
                <a:latin typeface="微软雅黑" panose="020B0503020204020204" pitchFamily="34" charset="-122"/>
                <a:ea typeface="微软雅黑" panose="020B0503020204020204" pitchFamily="34" charset="-122"/>
              </a:rPr>
              <a:t>  </a:t>
            </a:r>
            <a:r>
              <a:rPr lang="en-US" altLang="en-US" sz="2200" dirty="0">
                <a:latin typeface="微软雅黑" panose="020B0503020204020204" pitchFamily="34" charset="-122"/>
                <a:ea typeface="微软雅黑" panose="020B0503020204020204" pitchFamily="34" charset="-122"/>
              </a:rPr>
              <a:t>colormap(map)</a:t>
            </a:r>
            <a:r>
              <a:rPr lang="zh-CN" altLang="en-US" sz="2200" dirty="0">
                <a:latin typeface="微软雅黑" panose="020B0503020204020204" pitchFamily="34" charset="-122"/>
                <a:ea typeface="微软雅黑" panose="020B0503020204020204" pitchFamily="34" charset="-122"/>
              </a:rPr>
              <a:t>，设置</a:t>
            </a:r>
            <a:r>
              <a:rPr lang="en-US" altLang="zh-CN" sz="2200" dirty="0">
                <a:latin typeface="微软雅黑" panose="020B0503020204020204" pitchFamily="34" charset="-122"/>
                <a:ea typeface="微软雅黑" panose="020B0503020204020204" pitchFamily="34" charset="-122"/>
              </a:rPr>
              <a:t>map</a:t>
            </a:r>
            <a:r>
              <a:rPr lang="zh-CN" altLang="en-US" sz="2200" dirty="0">
                <a:latin typeface="微软雅黑" panose="020B0503020204020204" pitchFamily="34" charset="-122"/>
                <a:ea typeface="微软雅黑" panose="020B0503020204020204" pitchFamily="34" charset="-122"/>
              </a:rPr>
              <a:t>为当前颜色映像矩阵</a:t>
            </a:r>
          </a:p>
          <a:p>
            <a:pPr algn="l">
              <a:lnSpc>
                <a:spcPct val="150000"/>
              </a:lnSpc>
              <a:spcBef>
                <a:spcPct val="0"/>
              </a:spcBef>
              <a:buClr>
                <a:schemeClr val="hlink"/>
              </a:buClr>
              <a:buFont typeface="Wingdings" pitchFamily="2" charset="2"/>
              <a:buChar char="Ø"/>
            </a:pPr>
            <a:r>
              <a:rPr lang="zh-CN" altLang="en-US" sz="2200" dirty="0">
                <a:latin typeface="微软雅黑" panose="020B0503020204020204" pitchFamily="34" charset="-122"/>
                <a:ea typeface="微软雅黑" panose="020B0503020204020204" pitchFamily="34" charset="-122"/>
              </a:rPr>
              <a:t>  </a:t>
            </a:r>
            <a:r>
              <a:rPr lang="en-US" altLang="en-US" sz="2200" dirty="0">
                <a:latin typeface="微软雅黑" panose="020B0503020204020204" pitchFamily="34" charset="-122"/>
                <a:ea typeface="微软雅黑" panose="020B0503020204020204" pitchFamily="34" charset="-122"/>
              </a:rPr>
              <a:t>colormap('default')</a:t>
            </a:r>
            <a:r>
              <a:rPr lang="zh-CN" altLang="en-US" sz="2200" dirty="0">
                <a:latin typeface="微软雅黑" panose="020B0503020204020204" pitchFamily="34" charset="-122"/>
                <a:ea typeface="微软雅黑" panose="020B0503020204020204" pitchFamily="34" charset="-122"/>
              </a:rPr>
              <a:t>，恢复当前颜色映像矩阵为默认值</a:t>
            </a:r>
          </a:p>
          <a:p>
            <a:pPr algn="l">
              <a:lnSpc>
                <a:spcPct val="150000"/>
              </a:lnSpc>
              <a:spcBef>
                <a:spcPct val="0"/>
              </a:spcBef>
              <a:buClr>
                <a:schemeClr val="hlink"/>
              </a:buClr>
              <a:buFont typeface="Wingdings" pitchFamily="2" charset="2"/>
              <a:buChar char="Ø"/>
            </a:pPr>
            <a:r>
              <a:rPr lang="zh-CN" altLang="en-US" sz="2200" dirty="0">
                <a:latin typeface="微软雅黑" panose="020B0503020204020204" pitchFamily="34" charset="-122"/>
                <a:ea typeface="微软雅黑" panose="020B0503020204020204" pitchFamily="34" charset="-122"/>
              </a:rPr>
              <a:t>  </a:t>
            </a:r>
            <a:r>
              <a:rPr lang="en-US" altLang="en-US" sz="2200" dirty="0" err="1">
                <a:latin typeface="微软雅黑" panose="020B0503020204020204" pitchFamily="34" charset="-122"/>
                <a:ea typeface="微软雅黑" panose="020B0503020204020204" pitchFamily="34" charset="-122"/>
              </a:rPr>
              <a:t>cmap</a:t>
            </a:r>
            <a:r>
              <a:rPr lang="en-US" altLang="en-US" sz="2200" dirty="0">
                <a:latin typeface="微软雅黑" panose="020B0503020204020204" pitchFamily="34" charset="-122"/>
                <a:ea typeface="微软雅黑" panose="020B0503020204020204" pitchFamily="34" charset="-122"/>
              </a:rPr>
              <a:t> = </a:t>
            </a:r>
            <a:r>
              <a:rPr lang="en-US" altLang="en-US" sz="2200" dirty="0" err="1">
                <a:latin typeface="微软雅黑" panose="020B0503020204020204" pitchFamily="34" charset="-122"/>
                <a:ea typeface="微软雅黑" panose="020B0503020204020204" pitchFamily="34" charset="-122"/>
              </a:rPr>
              <a:t>colormap，获取当前颜色映像矩阵</a:t>
            </a:r>
            <a:endParaRPr lang="zh-CN" altLang="en-US" sz="2200" dirty="0">
              <a:latin typeface="微软雅黑" panose="020B0503020204020204" pitchFamily="34" charset="-122"/>
              <a:ea typeface="微软雅黑" panose="020B0503020204020204" pitchFamily="34" charset="-122"/>
            </a:endParaRPr>
          </a:p>
          <a:p>
            <a:pPr algn="l">
              <a:lnSpc>
                <a:spcPct val="150000"/>
              </a:lnSpc>
              <a:spcBef>
                <a:spcPct val="0"/>
              </a:spcBef>
              <a:buClr>
                <a:schemeClr val="hlink"/>
              </a:buClr>
              <a:buFont typeface="Wingdings" pitchFamily="2" charset="2"/>
              <a:buChar char="Ø"/>
            </a:pP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colormap(ax,…)</a:t>
            </a:r>
            <a:r>
              <a:rPr lang="zh-CN" altLang="en-US" sz="2200" dirty="0">
                <a:latin typeface="微软雅黑" panose="020B0503020204020204" pitchFamily="34" charset="-122"/>
                <a:ea typeface="微软雅黑" panose="020B0503020204020204" pitchFamily="34" charset="-122"/>
              </a:rPr>
              <a:t>，设置当前</a:t>
            </a:r>
            <a:r>
              <a:rPr lang="en-US" altLang="zh-CN" sz="2200" dirty="0">
                <a:latin typeface="微软雅黑" panose="020B0503020204020204" pitchFamily="34" charset="-122"/>
                <a:ea typeface="微软雅黑" panose="020B0503020204020204" pitchFamily="34" charset="-122"/>
              </a:rPr>
              <a:t>axes</a:t>
            </a:r>
            <a:r>
              <a:rPr lang="zh-CN" altLang="en-US" sz="2200" dirty="0">
                <a:latin typeface="微软雅黑" panose="020B0503020204020204" pitchFamily="34" charset="-122"/>
                <a:ea typeface="微软雅黑" panose="020B0503020204020204" pitchFamily="34" charset="-122"/>
              </a:rPr>
              <a:t>对象的颜色映像矩阵</a:t>
            </a:r>
          </a:p>
        </p:txBody>
      </p:sp>
      <p:sp>
        <p:nvSpPr>
          <p:cNvPr id="14" name="Rectangle 6">
            <a:extLst>
              <a:ext uri="{FF2B5EF4-FFF2-40B4-BE49-F238E27FC236}">
                <a16:creationId xmlns:a16="http://schemas.microsoft.com/office/drawing/2014/main" id="{6E32C434-6EE7-40F8-863E-62B0F0E92F05}"/>
              </a:ext>
            </a:extLst>
          </p:cNvPr>
          <p:cNvSpPr>
            <a:spLocks noChangeArrowheads="1"/>
          </p:cNvSpPr>
          <p:nvPr/>
        </p:nvSpPr>
        <p:spPr bwMode="auto">
          <a:xfrm>
            <a:off x="540519" y="1599862"/>
            <a:ext cx="8135937" cy="2063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zh-CN" sz="2200" dirty="0">
                <a:latin typeface="微软雅黑" panose="020B0503020204020204" pitchFamily="34" charset="-122"/>
                <a:ea typeface="微软雅黑" panose="020B0503020204020204" pitchFamily="34" charset="-122"/>
              </a:rPr>
              <a:t>colormap</a:t>
            </a:r>
            <a:r>
              <a:rPr lang="zh-CN" altLang="en-US" sz="2200" dirty="0">
                <a:latin typeface="微软雅黑" panose="020B0503020204020204" pitchFamily="34" charset="-122"/>
                <a:ea typeface="微软雅黑" panose="020B0503020204020204" pitchFamily="34" charset="-122"/>
              </a:rPr>
              <a:t>函数可以根据颜色映像矩阵对图形对象的色彩进行调整。所谓的颜色映像矩阵就是一个 </a:t>
            </a:r>
            <a:r>
              <a:rPr lang="en-US" altLang="zh-CN" sz="2200" dirty="0">
                <a:latin typeface="微软雅黑" panose="020B0503020204020204" pitchFamily="34" charset="-122"/>
                <a:ea typeface="微软雅黑" panose="020B0503020204020204" pitchFamily="34" charset="-122"/>
              </a:rPr>
              <a:t>k×3</a:t>
            </a:r>
            <a:r>
              <a:rPr lang="zh-CN" altLang="en-US" sz="2200" dirty="0">
                <a:latin typeface="微软雅黑" panose="020B0503020204020204" pitchFamily="34" charset="-122"/>
                <a:ea typeface="微软雅黑" panose="020B0503020204020204" pitchFamily="34" charset="-122"/>
              </a:rPr>
              <a:t>的矩阵，</a:t>
            </a:r>
            <a:r>
              <a:rPr lang="en-US" altLang="zh-CN" sz="2200" dirty="0">
                <a:latin typeface="微软雅黑" panose="020B0503020204020204" pitchFamily="34" charset="-122"/>
                <a:ea typeface="微软雅黑" panose="020B0503020204020204" pitchFamily="34" charset="-122"/>
              </a:rPr>
              <a:t>k</a:t>
            </a:r>
            <a:r>
              <a:rPr lang="zh-CN" altLang="en-US" sz="2200" dirty="0">
                <a:latin typeface="微软雅黑" panose="020B0503020204020204" pitchFamily="34" charset="-122"/>
                <a:ea typeface="微软雅黑" panose="020B0503020204020204" pitchFamily="34" charset="-122"/>
              </a:rPr>
              <a:t>行表示有</a:t>
            </a:r>
            <a:r>
              <a:rPr lang="en-US" altLang="zh-CN" sz="2200" dirty="0">
                <a:latin typeface="微软雅黑" panose="020B0503020204020204" pitchFamily="34" charset="-122"/>
                <a:ea typeface="微软雅黑" panose="020B0503020204020204" pitchFamily="34" charset="-122"/>
              </a:rPr>
              <a:t>k</a:t>
            </a:r>
            <a:r>
              <a:rPr lang="zh-CN" altLang="en-US" sz="2200" dirty="0">
                <a:latin typeface="微软雅黑" panose="020B0503020204020204" pitchFamily="34" charset="-122"/>
                <a:ea typeface="微软雅黑" panose="020B0503020204020204" pitchFamily="34" charset="-122"/>
              </a:rPr>
              <a:t>种颜色，每行</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个元素分别代表红、绿、蓝三元色的灰度值，取值均在</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之间。</a:t>
            </a:r>
          </a:p>
        </p:txBody>
      </p:sp>
      <p:sp>
        <p:nvSpPr>
          <p:cNvPr id="5" name="页脚占位符 4">
            <a:extLst>
              <a:ext uri="{FF2B5EF4-FFF2-40B4-BE49-F238E27FC236}">
                <a16:creationId xmlns:a16="http://schemas.microsoft.com/office/drawing/2014/main" id="{240D521F-6C57-4279-9BB6-4FBF51498190}"/>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011288769"/>
      </p:ext>
    </p:extLst>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1"/>
          <p:cNvSpPr>
            <a:spLocks noGrp="1"/>
          </p:cNvSpPr>
          <p:nvPr>
            <p:ph type="dt" sz="quarter" idx="10"/>
          </p:nvPr>
        </p:nvSpPr>
        <p:spPr/>
        <p:txBody>
          <a:bodyPr/>
          <a:lstStyle/>
          <a:p>
            <a:pPr>
              <a:defRPr/>
            </a:pPr>
            <a:fld id="{B2409A8D-6A63-45C3-B88A-6544E21E2B3B}" type="datetime1">
              <a:rPr lang="zh-CN" altLang="en-US" smtClean="0"/>
              <a:t>2022/11/23</a:t>
            </a:fld>
            <a:endParaRPr lang="en-US" altLang="zh-CN"/>
          </a:p>
        </p:txBody>
      </p:sp>
      <p:sp>
        <p:nvSpPr>
          <p:cNvPr id="10" name="Rectangle 6"/>
          <p:cNvSpPr>
            <a:spLocks noChangeArrowheads="1"/>
          </p:cNvSpPr>
          <p:nvPr/>
        </p:nvSpPr>
        <p:spPr bwMode="auto">
          <a:xfrm>
            <a:off x="500034" y="620688"/>
            <a:ext cx="8176422" cy="335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buClr>
                <a:schemeClr val="hlink"/>
              </a:buClr>
              <a:buFont typeface="Wingdings" pitchFamily="2" charset="2"/>
              <a:buNone/>
            </a:pPr>
            <a:r>
              <a:rPr lang="zh-CN" altLang="en-US" sz="2400" dirty="0">
                <a:solidFill>
                  <a:srgbClr val="FF0000"/>
                </a:solidFill>
                <a:latin typeface="微软雅黑" pitchFamily="34" charset="-122"/>
                <a:ea typeface="微软雅黑" pitchFamily="34" charset="-122"/>
              </a:rPr>
              <a:t>注：</a:t>
            </a:r>
            <a:r>
              <a:rPr lang="en-US" altLang="zh-CN" sz="2400" dirty="0">
                <a:latin typeface="微软雅黑" pitchFamily="34" charset="-122"/>
                <a:ea typeface="微软雅黑" pitchFamily="34" charset="-122"/>
              </a:rPr>
              <a:t>map</a:t>
            </a:r>
            <a:r>
              <a:rPr lang="zh-CN" altLang="en-US" sz="2400" dirty="0">
                <a:latin typeface="微软雅黑" pitchFamily="34" charset="-122"/>
                <a:ea typeface="微软雅黑" pitchFamily="34" charset="-122"/>
              </a:rPr>
              <a:t>的设置有两种，可以人为指定一个元素值均在</a:t>
            </a:r>
            <a:r>
              <a:rPr lang="en-US" altLang="zh-CN" sz="2400" dirty="0">
                <a:latin typeface="微软雅黑" pitchFamily="34" charset="-122"/>
                <a:ea typeface="微软雅黑" pitchFamily="34" charset="-122"/>
              </a:rPr>
              <a:t>[0</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1]</a:t>
            </a:r>
            <a:r>
              <a:rPr lang="zh-CN" altLang="en-US" sz="2400" dirty="0">
                <a:latin typeface="微软雅黑" pitchFamily="34" charset="-122"/>
                <a:ea typeface="微软雅黑" pitchFamily="34" charset="-122"/>
              </a:rPr>
              <a:t>之间的 的矩阵，也可以用</a:t>
            </a:r>
            <a:r>
              <a:rPr lang="en-US" altLang="zh-CN" sz="2400" dirty="0">
                <a:latin typeface="微软雅黑" pitchFamily="34" charset="-122"/>
                <a:ea typeface="微软雅黑" pitchFamily="34" charset="-122"/>
              </a:rPr>
              <a:t>MATLAB</a:t>
            </a:r>
            <a:r>
              <a:rPr lang="zh-CN" altLang="en-US" sz="2400" dirty="0">
                <a:latin typeface="微软雅黑" pitchFamily="34" charset="-122"/>
                <a:ea typeface="微软雅黑" pitchFamily="34" charset="-122"/>
              </a:rPr>
              <a:t>自带的</a:t>
            </a:r>
            <a:r>
              <a:rPr lang="en-US" altLang="zh-CN" sz="2400" dirty="0">
                <a:latin typeface="微软雅黑" pitchFamily="34" charset="-122"/>
                <a:ea typeface="微软雅黑" pitchFamily="34" charset="-122"/>
              </a:rPr>
              <a:t>18</a:t>
            </a:r>
            <a:r>
              <a:rPr lang="zh-CN" altLang="en-US" sz="2400" dirty="0">
                <a:latin typeface="微软雅黑" pitchFamily="34" charset="-122"/>
                <a:ea typeface="微软雅黑" pitchFamily="34" charset="-122"/>
              </a:rPr>
              <a:t>种颜色映像矩阵。在</a:t>
            </a:r>
            <a:r>
              <a:rPr lang="en-US" altLang="zh-CN" sz="2400" dirty="0">
                <a:latin typeface="微软雅黑" pitchFamily="34" charset="-122"/>
                <a:ea typeface="微软雅黑" pitchFamily="34" charset="-122"/>
              </a:rPr>
              <a:t>MATLAB</a:t>
            </a:r>
            <a:r>
              <a:rPr lang="zh-CN" altLang="en-US" sz="2400" dirty="0">
                <a:latin typeface="微软雅黑" pitchFamily="34" charset="-122"/>
                <a:ea typeface="微软雅黑" pitchFamily="34" charset="-122"/>
              </a:rPr>
              <a:t>命令窗口分别运行</a:t>
            </a:r>
            <a:r>
              <a:rPr lang="en-US" altLang="zh-CN" sz="2400" dirty="0">
                <a:solidFill>
                  <a:srgbClr val="0000FF"/>
                </a:solidFill>
                <a:latin typeface="微软雅黑" pitchFamily="34" charset="-122"/>
                <a:ea typeface="微软雅黑" pitchFamily="34" charset="-122"/>
              </a:rPr>
              <a:t>autumn</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bone</a:t>
            </a:r>
            <a:r>
              <a:rPr lang="zh-CN" altLang="en-US" sz="2400" dirty="0">
                <a:solidFill>
                  <a:srgbClr val="0000FF"/>
                </a:solidFill>
                <a:latin typeface="微软雅黑" pitchFamily="34" charset="-122"/>
                <a:ea typeface="微软雅黑" pitchFamily="34" charset="-122"/>
              </a:rPr>
              <a:t>、</a:t>
            </a:r>
            <a:r>
              <a:rPr lang="en-US" altLang="zh-CN" sz="2400" dirty="0" err="1">
                <a:solidFill>
                  <a:srgbClr val="0000FF"/>
                </a:solidFill>
                <a:latin typeface="微软雅黑" pitchFamily="34" charset="-122"/>
                <a:ea typeface="微软雅黑" pitchFamily="34" charset="-122"/>
              </a:rPr>
              <a:t>colorcube</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cool</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copper</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flag</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gray</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hot</a:t>
            </a:r>
            <a:r>
              <a:rPr lang="zh-CN" altLang="en-US" sz="2400" dirty="0">
                <a:solidFill>
                  <a:srgbClr val="0000FF"/>
                </a:solidFill>
                <a:latin typeface="微软雅黑" pitchFamily="34" charset="-122"/>
                <a:ea typeface="微软雅黑" pitchFamily="34" charset="-122"/>
              </a:rPr>
              <a:t>、</a:t>
            </a:r>
            <a:r>
              <a:rPr lang="en-US" altLang="zh-CN" sz="2400" dirty="0" err="1">
                <a:solidFill>
                  <a:srgbClr val="0000FF"/>
                </a:solidFill>
                <a:latin typeface="微软雅黑" pitchFamily="34" charset="-122"/>
                <a:ea typeface="微软雅黑" pitchFamily="34" charset="-122"/>
              </a:rPr>
              <a:t>hsv</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jet</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lines</a:t>
            </a:r>
            <a:r>
              <a:rPr lang="zh-CN" altLang="en-US" sz="2400" dirty="0">
                <a:solidFill>
                  <a:srgbClr val="0000FF"/>
                </a:solidFill>
                <a:latin typeface="微软雅黑" pitchFamily="34" charset="-122"/>
                <a:ea typeface="微软雅黑" pitchFamily="34" charset="-122"/>
              </a:rPr>
              <a:t>、</a:t>
            </a:r>
            <a:r>
              <a:rPr lang="en-US" altLang="zh-CN" sz="2400" dirty="0" err="1">
                <a:solidFill>
                  <a:srgbClr val="0000FF"/>
                </a:solidFill>
                <a:latin typeface="微软雅黑" pitchFamily="34" charset="-122"/>
                <a:ea typeface="微软雅黑" pitchFamily="34" charset="-122"/>
              </a:rPr>
              <a:t>parula</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pink</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prism</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spring</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summer</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white</a:t>
            </a:r>
            <a:r>
              <a:rPr lang="zh-CN" altLang="en-US" sz="2400" dirty="0">
                <a:latin typeface="微软雅黑" pitchFamily="34" charset="-122"/>
                <a:ea typeface="微软雅黑" pitchFamily="34" charset="-122"/>
              </a:rPr>
              <a:t>和</a:t>
            </a:r>
            <a:r>
              <a:rPr lang="en-US" altLang="zh-CN" sz="2400" dirty="0">
                <a:solidFill>
                  <a:srgbClr val="0000FF"/>
                </a:solidFill>
                <a:latin typeface="微软雅黑" pitchFamily="34" charset="-122"/>
                <a:ea typeface="微软雅黑" pitchFamily="34" charset="-122"/>
              </a:rPr>
              <a:t>winter</a:t>
            </a:r>
            <a:r>
              <a:rPr lang="zh-CN" altLang="en-US" sz="2400" dirty="0">
                <a:latin typeface="微软雅黑" pitchFamily="34" charset="-122"/>
                <a:ea typeface="微软雅黑" pitchFamily="34" charset="-122"/>
              </a:rPr>
              <a:t>函数，就可得到这</a:t>
            </a:r>
            <a:r>
              <a:rPr lang="en-US" altLang="zh-CN" sz="2400" dirty="0">
                <a:latin typeface="微软雅黑" pitchFamily="34" charset="-122"/>
                <a:ea typeface="微软雅黑" pitchFamily="34" charset="-122"/>
              </a:rPr>
              <a:t>18</a:t>
            </a:r>
            <a:r>
              <a:rPr lang="zh-CN" altLang="en-US" sz="2400" dirty="0">
                <a:latin typeface="微软雅黑" pitchFamily="34" charset="-122"/>
                <a:ea typeface="微软雅黑" pitchFamily="34" charset="-122"/>
              </a:rPr>
              <a:t>种颜色映像矩阵</a:t>
            </a:r>
          </a:p>
        </p:txBody>
      </p:sp>
      <p:sp>
        <p:nvSpPr>
          <p:cNvPr id="3" name="页脚占位符 2">
            <a:extLst>
              <a:ext uri="{FF2B5EF4-FFF2-40B4-BE49-F238E27FC236}">
                <a16:creationId xmlns:a16="http://schemas.microsoft.com/office/drawing/2014/main" id="{D9093881-F169-4507-9764-E633C75B4F53}"/>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458513644"/>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8A6DE9BF-CDB6-4665-BB8B-93B2D072E882}" type="datetime1">
              <a:rPr lang="zh-CN" altLang="en-US" smtClean="0"/>
              <a:t>2022/11/23</a:t>
            </a:fld>
            <a:endParaRPr lang="en-US" altLang="zh-CN"/>
          </a:p>
        </p:txBody>
      </p:sp>
      <p:sp>
        <p:nvSpPr>
          <p:cNvPr id="62467" name="Rectangle 3"/>
          <p:cNvSpPr>
            <a:spLocks noChangeArrowheads="1"/>
          </p:cNvSpPr>
          <p:nvPr/>
        </p:nvSpPr>
        <p:spPr bwMode="auto">
          <a:xfrm>
            <a:off x="468313" y="469612"/>
            <a:ext cx="81359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2.  </a:t>
            </a:r>
            <a:r>
              <a:rPr lang="zh-CN" altLang="en-US" sz="2400" dirty="0">
                <a:solidFill>
                  <a:schemeClr val="hlink"/>
                </a:solidFill>
                <a:latin typeface="微软雅黑" panose="020B0503020204020204" pitchFamily="34" charset="-122"/>
                <a:ea typeface="微软雅黑" panose="020B0503020204020204" pitchFamily="34" charset="-122"/>
              </a:rPr>
              <a:t>着色方式调整</a:t>
            </a:r>
          </a:p>
        </p:txBody>
      </p:sp>
      <p:sp>
        <p:nvSpPr>
          <p:cNvPr id="62468" name="Rectangle 4"/>
          <p:cNvSpPr>
            <a:spLocks noChangeArrowheads="1"/>
          </p:cNvSpPr>
          <p:nvPr/>
        </p:nvSpPr>
        <p:spPr bwMode="auto">
          <a:xfrm>
            <a:off x="827088" y="1064925"/>
            <a:ext cx="806608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en-US" sz="2400" dirty="0">
                <a:solidFill>
                  <a:srgbClr val="0000FF"/>
                </a:solidFill>
                <a:latin typeface="微软雅黑" panose="020B0503020204020204" pitchFamily="34" charset="-122"/>
                <a:ea typeface="微软雅黑" panose="020B0503020204020204" pitchFamily="34" charset="-122"/>
              </a:rPr>
              <a:t>shading </a:t>
            </a:r>
            <a:r>
              <a:rPr lang="en-US" altLang="en-US" sz="2400" dirty="0" err="1">
                <a:latin typeface="微软雅黑" panose="020B0503020204020204" pitchFamily="34" charset="-122"/>
                <a:ea typeface="微软雅黑" panose="020B0503020204020204" pitchFamily="34" charset="-122"/>
              </a:rPr>
              <a:t>函数</a:t>
            </a:r>
            <a:endParaRPr lang="zh-CN" altLang="en-US" sz="2400" dirty="0">
              <a:latin typeface="微软雅黑" panose="020B0503020204020204" pitchFamily="34" charset="-122"/>
              <a:ea typeface="微软雅黑" panose="020B0503020204020204" pitchFamily="34" charset="-122"/>
            </a:endParaRP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shading  flat</a:t>
            </a:r>
            <a:r>
              <a:rPr lang="zh-CN" altLang="en-US" sz="2400" dirty="0">
                <a:latin typeface="微软雅黑" panose="020B0503020204020204" pitchFamily="34" charset="-122"/>
                <a:ea typeface="微软雅黑" panose="020B0503020204020204" pitchFamily="34" charset="-122"/>
              </a:rPr>
              <a:t>，平面着色，同一个小网格面和相应的线段用同一种颜色着色。</a:t>
            </a: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shading  faceted</a:t>
            </a:r>
            <a:r>
              <a:rPr lang="zh-CN" altLang="en-US" sz="2400" dirty="0">
                <a:latin typeface="微软雅黑" panose="020B0503020204020204" pitchFamily="34" charset="-122"/>
                <a:ea typeface="微软雅黑" panose="020B0503020204020204" pitchFamily="34" charset="-122"/>
              </a:rPr>
              <a:t>，类似于</a:t>
            </a:r>
            <a:r>
              <a:rPr lang="en-US" altLang="zh-CN" sz="2400" dirty="0">
                <a:latin typeface="微软雅黑" panose="020B0503020204020204" pitchFamily="34" charset="-122"/>
                <a:ea typeface="微软雅黑" panose="020B0503020204020204" pitchFamily="34" charset="-122"/>
              </a:rPr>
              <a:t>shading   flat</a:t>
            </a:r>
            <a:r>
              <a:rPr lang="zh-CN" altLang="en-US" sz="2400" dirty="0">
                <a:latin typeface="微软雅黑" panose="020B0503020204020204" pitchFamily="34" charset="-122"/>
                <a:ea typeface="微软雅黑" panose="020B0503020204020204" pitchFamily="34" charset="-122"/>
              </a:rPr>
              <a:t>，平面着色，只是网格线都用黑色，这是默认着色方式。</a:t>
            </a: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shading  </a:t>
            </a:r>
            <a:r>
              <a:rPr lang="en-US" altLang="zh-CN" sz="2400" dirty="0" err="1">
                <a:latin typeface="微软雅黑" panose="020B0503020204020204" pitchFamily="34" charset="-122"/>
                <a:ea typeface="微软雅黑" panose="020B0503020204020204" pitchFamily="34" charset="-122"/>
              </a:rPr>
              <a:t>interp</a:t>
            </a:r>
            <a:r>
              <a:rPr lang="zh-CN" altLang="en-US" sz="2400" dirty="0">
                <a:latin typeface="微软雅黑" panose="020B0503020204020204" pitchFamily="34" charset="-122"/>
                <a:ea typeface="微软雅黑" panose="020B0503020204020204" pitchFamily="34" charset="-122"/>
              </a:rPr>
              <a:t>，通过颜色插值方式着色。</a:t>
            </a: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shading(</a:t>
            </a:r>
            <a:r>
              <a:rPr lang="en-US" altLang="zh-CN" sz="2400" dirty="0" err="1">
                <a:latin typeface="微软雅黑" panose="020B0503020204020204" pitchFamily="34" charset="-122"/>
                <a:ea typeface="微软雅黑" panose="020B0503020204020204" pitchFamily="34" charset="-122"/>
              </a:rPr>
              <a:t>axes_handle</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，为句柄值为</a:t>
            </a:r>
            <a:r>
              <a:rPr lang="en-US" altLang="zh-CN" sz="2400" dirty="0" err="1">
                <a:latin typeface="微软雅黑" panose="020B0503020204020204" pitchFamily="34" charset="-122"/>
                <a:ea typeface="微软雅黑" panose="020B0503020204020204" pitchFamily="34" charset="-122"/>
              </a:rPr>
              <a:t>axes_handle</a:t>
            </a:r>
            <a:r>
              <a:rPr lang="zh-CN" altLang="en-US" sz="2400" dirty="0">
                <a:latin typeface="微软雅黑" panose="020B0503020204020204" pitchFamily="34" charset="-122"/>
                <a:ea typeface="微软雅黑" panose="020B0503020204020204" pitchFamily="34" charset="-122"/>
              </a:rPr>
              <a:t>的坐标系内的图形对象设置着色方式。</a:t>
            </a:r>
          </a:p>
        </p:txBody>
      </p:sp>
      <p:sp>
        <p:nvSpPr>
          <p:cNvPr id="3" name="页脚占位符 2">
            <a:extLst>
              <a:ext uri="{FF2B5EF4-FFF2-40B4-BE49-F238E27FC236}">
                <a16:creationId xmlns:a16="http://schemas.microsoft.com/office/drawing/2014/main" id="{4E1B26F2-CBD7-4B23-A6B8-50736A781DA6}"/>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37D8588-3D9A-45C6-80CD-897B860BA6F3}"/>
              </a:ext>
            </a:extLst>
          </p:cNvPr>
          <p:cNvSpPr>
            <a:spLocks noGrp="1"/>
          </p:cNvSpPr>
          <p:nvPr>
            <p:ph type="dt" sz="half" idx="10"/>
          </p:nvPr>
        </p:nvSpPr>
        <p:spPr/>
        <p:txBody>
          <a:bodyPr/>
          <a:lstStyle/>
          <a:p>
            <a:pPr>
              <a:defRPr/>
            </a:pPr>
            <a:fld id="{112C5354-11A9-45D5-B91B-BB3AB6505210}" type="datetime1">
              <a:rPr lang="zh-CN" altLang="en-US" smtClean="0"/>
              <a:t>2022/11/23</a:t>
            </a:fld>
            <a:endParaRPr lang="en-US" altLang="zh-CN"/>
          </a:p>
        </p:txBody>
      </p:sp>
      <p:sp>
        <p:nvSpPr>
          <p:cNvPr id="4" name="Rectangle 2">
            <a:extLst>
              <a:ext uri="{FF2B5EF4-FFF2-40B4-BE49-F238E27FC236}">
                <a16:creationId xmlns:a16="http://schemas.microsoft.com/office/drawing/2014/main" id="{F4BA8B1D-7FD8-4CE8-954F-3C5B0116416E}"/>
              </a:ext>
            </a:extLst>
          </p:cNvPr>
          <p:cNvSpPr>
            <a:spLocks noChangeArrowheads="1"/>
          </p:cNvSpPr>
          <p:nvPr/>
        </p:nvSpPr>
        <p:spPr bwMode="auto">
          <a:xfrm>
            <a:off x="467544" y="404664"/>
            <a:ext cx="7600531"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itchFamily="34" charset="-122"/>
                <a:ea typeface="微软雅黑" pitchFamily="34" charset="-122"/>
              </a:rPr>
              <a:t>3.  </a:t>
            </a:r>
            <a:r>
              <a:rPr lang="zh-CN" altLang="en-US" sz="2400" dirty="0">
                <a:solidFill>
                  <a:schemeClr val="hlink"/>
                </a:solidFill>
                <a:latin typeface="微软雅黑" pitchFamily="34" charset="-122"/>
                <a:ea typeface="微软雅黑" pitchFamily="34" charset="-122"/>
              </a:rPr>
              <a:t>透明度调整</a:t>
            </a:r>
          </a:p>
        </p:txBody>
      </p:sp>
      <p:sp>
        <p:nvSpPr>
          <p:cNvPr id="5" name="Rectangle 3">
            <a:extLst>
              <a:ext uri="{FF2B5EF4-FFF2-40B4-BE49-F238E27FC236}">
                <a16:creationId xmlns:a16="http://schemas.microsoft.com/office/drawing/2014/main" id="{5B09E01F-F58A-4D6F-BACA-24A3A5A62782}"/>
              </a:ext>
            </a:extLst>
          </p:cNvPr>
          <p:cNvSpPr>
            <a:spLocks noChangeArrowheads="1"/>
          </p:cNvSpPr>
          <p:nvPr/>
        </p:nvSpPr>
        <p:spPr bwMode="auto">
          <a:xfrm>
            <a:off x="500033" y="1046411"/>
            <a:ext cx="8320439" cy="257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buClr>
                <a:schemeClr val="hlink"/>
              </a:buClr>
              <a:buFont typeface="Wingdings" pitchFamily="2" charset="2"/>
              <a:buChar char="Ø"/>
            </a:pP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利用</a:t>
            </a:r>
            <a:r>
              <a:rPr lang="en-US" altLang="zh-CN" sz="2200" dirty="0" err="1">
                <a:solidFill>
                  <a:srgbClr val="0000FF"/>
                </a:solidFill>
                <a:latin typeface="微软雅黑" pitchFamily="34" charset="-122"/>
                <a:ea typeface="微软雅黑" pitchFamily="34" charset="-122"/>
              </a:rPr>
              <a:t>alpha</a:t>
            </a:r>
            <a:r>
              <a:rPr lang="en-US" altLang="en-US" sz="2200" dirty="0" err="1">
                <a:latin typeface="微软雅黑" pitchFamily="34" charset="-122"/>
                <a:ea typeface="微软雅黑" pitchFamily="34" charset="-122"/>
              </a:rPr>
              <a:t>函数</a:t>
            </a:r>
            <a:r>
              <a:rPr lang="zh-CN" altLang="en-US" sz="2200" dirty="0">
                <a:latin typeface="微软雅黑" pitchFamily="34" charset="-122"/>
                <a:ea typeface="微软雅黑" pitchFamily="34" charset="-122"/>
              </a:rPr>
              <a:t>调整透明度</a:t>
            </a:r>
          </a:p>
          <a:p>
            <a:pPr algn="l">
              <a:lnSpc>
                <a:spcPct val="150000"/>
              </a:lnSpc>
              <a:spcBef>
                <a:spcPct val="0"/>
              </a:spcBef>
              <a:buClr>
                <a:schemeClr val="hlink"/>
              </a:buClr>
              <a:buFont typeface="Wingdings" pitchFamily="2" charset="2"/>
              <a:buNone/>
            </a:pPr>
            <a:r>
              <a:rPr lang="zh-CN" altLang="en-US" sz="2200" dirty="0">
                <a:solidFill>
                  <a:srgbClr val="0000FF"/>
                </a:solidFill>
                <a:latin typeface="微软雅黑" pitchFamily="34" charset="-122"/>
                <a:ea typeface="微软雅黑" pitchFamily="34" charset="-122"/>
              </a:rPr>
              <a:t>     </a:t>
            </a:r>
            <a:r>
              <a:rPr lang="zh-CN" altLang="en-US" sz="2200" dirty="0">
                <a:solidFill>
                  <a:schemeClr val="hlink"/>
                </a:solidFill>
                <a:latin typeface="微软雅黑" pitchFamily="34" charset="-122"/>
                <a:ea typeface="微软雅黑" pitchFamily="34" charset="-122"/>
              </a:rPr>
              <a:t>调用：</a:t>
            </a:r>
            <a:r>
              <a:rPr lang="en-US" altLang="en-US" sz="2200" dirty="0">
                <a:solidFill>
                  <a:srgbClr val="0000FF"/>
                </a:solidFill>
                <a:latin typeface="微软雅黑" pitchFamily="34" charset="-122"/>
                <a:ea typeface="微软雅黑" pitchFamily="34" charset="-122"/>
              </a:rPr>
              <a:t>alpha(</a:t>
            </a:r>
            <a:r>
              <a:rPr lang="en-US" altLang="en-US" sz="2200" dirty="0" err="1">
                <a:solidFill>
                  <a:srgbClr val="0000FF"/>
                </a:solidFill>
                <a:latin typeface="微软雅黑" pitchFamily="34" charset="-122"/>
                <a:ea typeface="微软雅黑" pitchFamily="34" charset="-122"/>
              </a:rPr>
              <a:t>alpha_data</a:t>
            </a:r>
            <a:r>
              <a:rPr lang="en-US" altLang="en-US" sz="2200" dirty="0">
                <a:solidFill>
                  <a:srgbClr val="0000FF"/>
                </a:solidFill>
                <a:latin typeface="微软雅黑" pitchFamily="34" charset="-122"/>
                <a:ea typeface="微软雅黑" pitchFamily="34" charset="-122"/>
              </a:rPr>
              <a:t>)</a:t>
            </a:r>
            <a:endParaRPr lang="en-US" altLang="zh-CN" sz="2200" dirty="0">
              <a:solidFill>
                <a:srgbClr val="0000FF"/>
              </a:solidFill>
              <a:latin typeface="微软雅黑" pitchFamily="34" charset="-122"/>
              <a:ea typeface="微软雅黑" pitchFamily="34" charset="-122"/>
            </a:endParaRPr>
          </a:p>
          <a:p>
            <a:pPr algn="l">
              <a:lnSpc>
                <a:spcPct val="150000"/>
              </a:lnSpc>
              <a:spcBef>
                <a:spcPct val="0"/>
              </a:spcBef>
              <a:buClr>
                <a:schemeClr val="hlink"/>
              </a:buClr>
              <a:buFont typeface="Wingdings" pitchFamily="2" charset="2"/>
              <a:buNone/>
            </a:pPr>
            <a:r>
              <a:rPr lang="en-US" altLang="zh-CN" sz="2200" dirty="0">
                <a:latin typeface="微软雅黑" pitchFamily="34" charset="-122"/>
                <a:ea typeface="微软雅黑" pitchFamily="34" charset="-122"/>
              </a:rPr>
              <a:t>     </a:t>
            </a:r>
            <a:r>
              <a:rPr lang="zh-CN" altLang="en-US" sz="2200" dirty="0">
                <a:solidFill>
                  <a:schemeClr val="hlink"/>
                </a:solidFill>
                <a:latin typeface="微软雅黑" pitchFamily="34" charset="-122"/>
                <a:ea typeface="微软雅黑" pitchFamily="34" charset="-122"/>
              </a:rPr>
              <a:t>说明：</a:t>
            </a:r>
            <a:r>
              <a:rPr lang="en-US" altLang="zh-CN" sz="2200" dirty="0" err="1">
                <a:latin typeface="微软雅黑" pitchFamily="34" charset="-122"/>
                <a:ea typeface="微软雅黑" pitchFamily="34" charset="-122"/>
              </a:rPr>
              <a:t>alpha_data</a:t>
            </a:r>
            <a:r>
              <a:rPr lang="zh-CN" altLang="en-US" sz="2200" dirty="0">
                <a:latin typeface="微软雅黑" pitchFamily="34" charset="-122"/>
                <a:ea typeface="微软雅黑" pitchFamily="34" charset="-122"/>
              </a:rPr>
              <a:t>是一个介于</a:t>
            </a:r>
            <a:r>
              <a:rPr lang="en-US" altLang="zh-CN" sz="2200" dirty="0">
                <a:latin typeface="微软雅黑" pitchFamily="34" charset="-122"/>
                <a:ea typeface="微软雅黑" pitchFamily="34" charset="-122"/>
              </a:rPr>
              <a:t>0</a:t>
            </a:r>
            <a:r>
              <a:rPr lang="zh-CN" altLang="en-US" sz="2200" dirty="0">
                <a:latin typeface="微软雅黑" pitchFamily="34" charset="-122"/>
                <a:ea typeface="微软雅黑" pitchFamily="34" charset="-122"/>
              </a:rPr>
              <a:t>和</a:t>
            </a:r>
            <a:r>
              <a:rPr lang="en-US" altLang="zh-CN" sz="2200" dirty="0">
                <a:latin typeface="微软雅黑" pitchFamily="34" charset="-122"/>
                <a:ea typeface="微软雅黑" pitchFamily="34" charset="-122"/>
              </a:rPr>
              <a:t>1</a:t>
            </a:r>
            <a:r>
              <a:rPr lang="zh-CN" altLang="en-US" sz="2200" dirty="0">
                <a:latin typeface="微软雅黑" pitchFamily="34" charset="-122"/>
                <a:ea typeface="微软雅黑" pitchFamily="34" charset="-122"/>
              </a:rPr>
              <a:t>之间的数，</a:t>
            </a:r>
            <a:r>
              <a:rPr lang="en-US" altLang="zh-CN" sz="2200" dirty="0" err="1">
                <a:latin typeface="微软雅黑" pitchFamily="34" charset="-122"/>
                <a:ea typeface="微软雅黑" pitchFamily="34" charset="-122"/>
              </a:rPr>
              <a:t>alpha_data</a:t>
            </a:r>
            <a:r>
              <a:rPr lang="en-US" altLang="zh-CN" sz="2200" dirty="0">
                <a:latin typeface="微软雅黑" pitchFamily="34" charset="-122"/>
                <a:ea typeface="微软雅黑" pitchFamily="34" charset="-122"/>
              </a:rPr>
              <a:t> = 0</a:t>
            </a:r>
            <a:r>
              <a:rPr lang="zh-CN" altLang="en-US" sz="2200" dirty="0">
                <a:latin typeface="微软雅黑" pitchFamily="34" charset="-122"/>
                <a:ea typeface="微软雅黑" pitchFamily="34" charset="-122"/>
              </a:rPr>
              <a:t>表示完全透明，</a:t>
            </a:r>
            <a:r>
              <a:rPr lang="en-US" altLang="zh-CN" sz="2200" dirty="0" err="1">
                <a:latin typeface="微软雅黑" pitchFamily="34" charset="-122"/>
                <a:ea typeface="微软雅黑" pitchFamily="34" charset="-122"/>
              </a:rPr>
              <a:t>alpha_data</a:t>
            </a:r>
            <a:r>
              <a:rPr lang="en-US" altLang="zh-CN" sz="2200" dirty="0">
                <a:latin typeface="微软雅黑" pitchFamily="34" charset="-122"/>
                <a:ea typeface="微软雅黑" pitchFamily="34" charset="-122"/>
              </a:rPr>
              <a:t> = 1</a:t>
            </a:r>
            <a:r>
              <a:rPr lang="zh-CN" altLang="en-US" sz="2200" dirty="0">
                <a:latin typeface="微软雅黑" pitchFamily="34" charset="-122"/>
                <a:ea typeface="微软雅黑" pitchFamily="34" charset="-122"/>
              </a:rPr>
              <a:t>表示完全不透明，</a:t>
            </a:r>
            <a:r>
              <a:rPr lang="en-US" altLang="zh-CN" sz="2200" dirty="0" err="1">
                <a:latin typeface="微软雅黑" pitchFamily="34" charset="-122"/>
                <a:ea typeface="微软雅黑" pitchFamily="34" charset="-122"/>
              </a:rPr>
              <a:t>alpha_data</a:t>
            </a: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的值越接近于</a:t>
            </a:r>
            <a:r>
              <a:rPr lang="en-US" altLang="zh-CN" sz="2200" dirty="0">
                <a:latin typeface="微软雅黑" pitchFamily="34" charset="-122"/>
                <a:ea typeface="微软雅黑" pitchFamily="34" charset="-122"/>
              </a:rPr>
              <a:t>0</a:t>
            </a:r>
            <a:r>
              <a:rPr lang="zh-CN" altLang="en-US" sz="2200" dirty="0">
                <a:latin typeface="微软雅黑" pitchFamily="34" charset="-122"/>
                <a:ea typeface="微软雅黑" pitchFamily="34" charset="-122"/>
              </a:rPr>
              <a:t>，透明度越高</a:t>
            </a:r>
          </a:p>
        </p:txBody>
      </p:sp>
      <p:sp>
        <p:nvSpPr>
          <p:cNvPr id="6" name="Rectangle 4">
            <a:extLst>
              <a:ext uri="{FF2B5EF4-FFF2-40B4-BE49-F238E27FC236}">
                <a16:creationId xmlns:a16="http://schemas.microsoft.com/office/drawing/2014/main" id="{8FF90BDD-1DC0-4491-8490-0DA484DA82BB}"/>
              </a:ext>
            </a:extLst>
          </p:cNvPr>
          <p:cNvSpPr>
            <a:spLocks noChangeArrowheads="1"/>
          </p:cNvSpPr>
          <p:nvPr/>
        </p:nvSpPr>
        <p:spPr bwMode="auto">
          <a:xfrm>
            <a:off x="500604" y="3813437"/>
            <a:ext cx="8319868" cy="2063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buClr>
                <a:schemeClr val="hlink"/>
              </a:buClr>
              <a:buFont typeface="Wingdings" pitchFamily="2" charset="2"/>
              <a:buChar char="Ø"/>
            </a:pP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通过图形对象的“</a:t>
            </a:r>
            <a:r>
              <a:rPr lang="en-US" altLang="zh-CN" sz="2200" dirty="0" err="1">
                <a:latin typeface="微软雅黑" pitchFamily="34" charset="-122"/>
                <a:ea typeface="微软雅黑" pitchFamily="34" charset="-122"/>
              </a:rPr>
              <a:t>FaceAlpha</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属性调整透明度</a:t>
            </a:r>
          </a:p>
          <a:p>
            <a:pPr algn="l">
              <a:lnSpc>
                <a:spcPct val="150000"/>
              </a:lnSpc>
              <a:spcBef>
                <a:spcPct val="0"/>
              </a:spcBef>
              <a:buClr>
                <a:schemeClr val="hlink"/>
              </a:buClr>
              <a:buFont typeface="Wingdings" pitchFamily="2" charset="2"/>
              <a:buNone/>
            </a:pPr>
            <a:r>
              <a:rPr lang="zh-CN" altLang="en-US" sz="2200" dirty="0">
                <a:solidFill>
                  <a:srgbClr val="0000FF"/>
                </a:solidFill>
                <a:latin typeface="微软雅黑" pitchFamily="34" charset="-122"/>
                <a:ea typeface="微软雅黑" pitchFamily="34" charset="-122"/>
              </a:rPr>
              <a:t>     </a:t>
            </a:r>
            <a:r>
              <a:rPr lang="zh-CN" altLang="en-US" sz="2200" dirty="0">
                <a:solidFill>
                  <a:schemeClr val="hlink"/>
                </a:solidFill>
                <a:latin typeface="微软雅黑" pitchFamily="34" charset="-122"/>
                <a:ea typeface="微软雅黑" pitchFamily="34" charset="-122"/>
              </a:rPr>
              <a:t>调用：</a:t>
            </a:r>
            <a:r>
              <a:rPr lang="en-US" altLang="en-US" sz="2200" dirty="0">
                <a:solidFill>
                  <a:srgbClr val="0000FF"/>
                </a:solidFill>
                <a:latin typeface="微软雅黑" pitchFamily="34" charset="-122"/>
                <a:ea typeface="微软雅黑" pitchFamily="34" charset="-122"/>
              </a:rPr>
              <a:t>set(h,'FaceAlpha',0.25); </a:t>
            </a:r>
            <a:endParaRPr lang="en-US" altLang="zh-CN" sz="2200" dirty="0">
              <a:solidFill>
                <a:srgbClr val="0000FF"/>
              </a:solidFill>
              <a:latin typeface="微软雅黑" pitchFamily="34" charset="-122"/>
              <a:ea typeface="微软雅黑" pitchFamily="34" charset="-122"/>
            </a:endParaRPr>
          </a:p>
          <a:p>
            <a:pPr algn="l">
              <a:lnSpc>
                <a:spcPct val="150000"/>
              </a:lnSpc>
              <a:spcBef>
                <a:spcPct val="0"/>
              </a:spcBef>
              <a:buClr>
                <a:schemeClr val="hlink"/>
              </a:buClr>
              <a:buFont typeface="Wingdings" pitchFamily="2" charset="2"/>
              <a:buNone/>
            </a:pPr>
            <a:r>
              <a:rPr lang="en-US" altLang="zh-CN" sz="2200" dirty="0">
                <a:solidFill>
                  <a:srgbClr val="0000FF"/>
                </a:solidFill>
                <a:latin typeface="微软雅黑" pitchFamily="34" charset="-122"/>
                <a:ea typeface="微软雅黑" pitchFamily="34" charset="-122"/>
              </a:rPr>
              <a:t>     </a:t>
            </a:r>
            <a:r>
              <a:rPr lang="zh-CN" altLang="en-US" sz="2200" dirty="0">
                <a:solidFill>
                  <a:schemeClr val="hlink"/>
                </a:solidFill>
                <a:latin typeface="微软雅黑" pitchFamily="34" charset="-122"/>
                <a:ea typeface="微软雅黑" pitchFamily="34" charset="-122"/>
              </a:rPr>
              <a:t>说明：</a:t>
            </a:r>
            <a:r>
              <a:rPr lang="en-US" altLang="zh-CN" sz="2200" dirty="0">
                <a:latin typeface="微软雅黑" pitchFamily="34" charset="-122"/>
                <a:ea typeface="微软雅黑" pitchFamily="34" charset="-122"/>
              </a:rPr>
              <a:t>h</a:t>
            </a:r>
            <a:r>
              <a:rPr lang="zh-CN" altLang="en-US" sz="2200" dirty="0">
                <a:latin typeface="微软雅黑" pitchFamily="34" charset="-122"/>
                <a:ea typeface="微软雅黑" pitchFamily="34" charset="-122"/>
              </a:rPr>
              <a:t>为图形对象句柄，</a:t>
            </a:r>
            <a:r>
              <a:rPr lang="en-US" altLang="zh-CN" sz="2200" dirty="0">
                <a:latin typeface="微软雅黑" pitchFamily="34" charset="-122"/>
                <a:ea typeface="微软雅黑" pitchFamily="34" charset="-122"/>
              </a:rPr>
              <a:t>0.25</a:t>
            </a:r>
            <a:r>
              <a:rPr lang="zh-CN" altLang="en-US" sz="2200" dirty="0">
                <a:latin typeface="微软雅黑" pitchFamily="34" charset="-122"/>
                <a:ea typeface="微软雅黑" pitchFamily="34" charset="-122"/>
              </a:rPr>
              <a:t>是“</a:t>
            </a:r>
            <a:r>
              <a:rPr lang="en-US" altLang="zh-CN" sz="2200" dirty="0" err="1">
                <a:latin typeface="微软雅黑" pitchFamily="34" charset="-122"/>
                <a:ea typeface="微软雅黑" pitchFamily="34" charset="-122"/>
              </a:rPr>
              <a:t>FaceAlpha</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属性的属性值，由用户随意指定。</a:t>
            </a:r>
          </a:p>
        </p:txBody>
      </p:sp>
      <p:sp>
        <p:nvSpPr>
          <p:cNvPr id="7" name="页脚占位符 6">
            <a:extLst>
              <a:ext uri="{FF2B5EF4-FFF2-40B4-BE49-F238E27FC236}">
                <a16:creationId xmlns:a16="http://schemas.microsoft.com/office/drawing/2014/main" id="{8AC4C4EE-E610-40D7-928C-5B42CF78FAF9}"/>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3899591746"/>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37D8588-3D9A-45C6-80CD-897B860BA6F3}"/>
              </a:ext>
            </a:extLst>
          </p:cNvPr>
          <p:cNvSpPr>
            <a:spLocks noGrp="1"/>
          </p:cNvSpPr>
          <p:nvPr>
            <p:ph type="dt" sz="half" idx="10"/>
          </p:nvPr>
        </p:nvSpPr>
        <p:spPr/>
        <p:txBody>
          <a:bodyPr/>
          <a:lstStyle/>
          <a:p>
            <a:pPr>
              <a:defRPr/>
            </a:pPr>
            <a:fld id="{C9271DAB-2247-4B94-AC98-A91F1DC839E0}" type="datetime1">
              <a:rPr lang="zh-CN" altLang="en-US" smtClean="0"/>
              <a:t>2022/11/23</a:t>
            </a:fld>
            <a:endParaRPr lang="en-US" altLang="zh-CN"/>
          </a:p>
        </p:txBody>
      </p:sp>
      <p:sp>
        <p:nvSpPr>
          <p:cNvPr id="4" name="Rectangle 2">
            <a:extLst>
              <a:ext uri="{FF2B5EF4-FFF2-40B4-BE49-F238E27FC236}">
                <a16:creationId xmlns:a16="http://schemas.microsoft.com/office/drawing/2014/main" id="{F4BA8B1D-7FD8-4CE8-954F-3C5B0116416E}"/>
              </a:ext>
            </a:extLst>
          </p:cNvPr>
          <p:cNvSpPr>
            <a:spLocks noChangeArrowheads="1"/>
          </p:cNvSpPr>
          <p:nvPr/>
        </p:nvSpPr>
        <p:spPr bwMode="auto">
          <a:xfrm>
            <a:off x="467544" y="404664"/>
            <a:ext cx="7600531"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itchFamily="34" charset="-122"/>
                <a:ea typeface="微软雅黑" pitchFamily="34" charset="-122"/>
              </a:rPr>
              <a:t>3.  </a:t>
            </a:r>
            <a:r>
              <a:rPr lang="zh-CN" altLang="en-US" sz="2400" dirty="0">
                <a:solidFill>
                  <a:schemeClr val="hlink"/>
                </a:solidFill>
                <a:latin typeface="微软雅黑" pitchFamily="34" charset="-122"/>
                <a:ea typeface="微软雅黑" pitchFamily="34" charset="-122"/>
              </a:rPr>
              <a:t>透明度调整</a:t>
            </a:r>
          </a:p>
        </p:txBody>
      </p:sp>
      <p:sp>
        <p:nvSpPr>
          <p:cNvPr id="7" name="Rectangle 4">
            <a:extLst>
              <a:ext uri="{FF2B5EF4-FFF2-40B4-BE49-F238E27FC236}">
                <a16:creationId xmlns:a16="http://schemas.microsoft.com/office/drawing/2014/main" id="{50D9A4ED-45C7-438D-8FBF-8ECC056EDF46}"/>
              </a:ext>
            </a:extLst>
          </p:cNvPr>
          <p:cNvSpPr>
            <a:spLocks noChangeArrowheads="1"/>
          </p:cNvSpPr>
          <p:nvPr/>
        </p:nvSpPr>
        <p:spPr bwMode="auto">
          <a:xfrm>
            <a:off x="539552" y="1048668"/>
            <a:ext cx="810327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buClr>
                <a:schemeClr val="hlink"/>
              </a:buClr>
              <a:buFont typeface="Wingdings" pitchFamily="2" charset="2"/>
              <a:buChar char="Ø"/>
            </a:pPr>
            <a:r>
              <a:rPr lang="en-US" altLang="zh-CN" sz="2200" b="1" dirty="0">
                <a:ea typeface="宋体" pitchFamily="2" charset="-122"/>
              </a:rPr>
              <a:t>  </a:t>
            </a:r>
            <a:r>
              <a:rPr lang="zh-CN" altLang="en-US" sz="2200" dirty="0">
                <a:latin typeface="微软雅黑" pitchFamily="34" charset="-122"/>
                <a:ea typeface="微软雅黑" pitchFamily="34" charset="-122"/>
              </a:rPr>
              <a:t>调用</a:t>
            </a:r>
            <a:r>
              <a:rPr lang="en-US" altLang="zh-CN" sz="2200" dirty="0">
                <a:latin typeface="微软雅黑" pitchFamily="34" charset="-122"/>
                <a:ea typeface="微软雅黑" pitchFamily="34" charset="-122"/>
              </a:rPr>
              <a:t>hidden</a:t>
            </a:r>
            <a:r>
              <a:rPr lang="zh-CN" altLang="en-US" sz="2200" dirty="0">
                <a:latin typeface="微软雅黑" pitchFamily="34" charset="-122"/>
                <a:ea typeface="微软雅黑" pitchFamily="34" charset="-122"/>
              </a:rPr>
              <a:t>函数调整网目图的遮挡关系</a:t>
            </a:r>
          </a:p>
          <a:p>
            <a:pPr algn="l">
              <a:lnSpc>
                <a:spcPct val="150000"/>
              </a:lnSpc>
              <a:spcBef>
                <a:spcPct val="0"/>
              </a:spcBef>
              <a:buClr>
                <a:schemeClr val="hlink"/>
              </a:buClr>
              <a:buFont typeface="Wingdings" pitchFamily="2" charset="2"/>
              <a:buNone/>
            </a:pPr>
            <a:r>
              <a:rPr lang="zh-CN" altLang="en-US" sz="2200" dirty="0">
                <a:solidFill>
                  <a:srgbClr val="0000FF"/>
                </a:solidFill>
                <a:latin typeface="微软雅黑" pitchFamily="34" charset="-122"/>
                <a:ea typeface="微软雅黑" pitchFamily="34" charset="-122"/>
              </a:rPr>
              <a:t>     </a:t>
            </a:r>
            <a:r>
              <a:rPr lang="zh-CN" altLang="en-US" sz="2200" dirty="0">
                <a:solidFill>
                  <a:schemeClr val="hlink"/>
                </a:solidFill>
                <a:latin typeface="微软雅黑" pitchFamily="34" charset="-122"/>
                <a:ea typeface="微软雅黑" pitchFamily="34" charset="-122"/>
              </a:rPr>
              <a:t>调用：</a:t>
            </a:r>
            <a:r>
              <a:rPr lang="en-US" altLang="zh-CN" sz="2200" dirty="0">
                <a:solidFill>
                  <a:srgbClr val="0000FF"/>
                </a:solidFill>
                <a:latin typeface="微软雅黑" pitchFamily="34" charset="-122"/>
                <a:ea typeface="微软雅黑" pitchFamily="34" charset="-122"/>
              </a:rPr>
              <a:t>hidden  on</a:t>
            </a:r>
          </a:p>
          <a:p>
            <a:pPr algn="l">
              <a:lnSpc>
                <a:spcPct val="150000"/>
              </a:lnSpc>
              <a:spcBef>
                <a:spcPct val="0"/>
              </a:spcBef>
              <a:buClr>
                <a:schemeClr val="hlink"/>
              </a:buClr>
              <a:buFont typeface="Wingdings" pitchFamily="2" charset="2"/>
              <a:buNone/>
            </a:pPr>
            <a:r>
              <a:rPr lang="en-US" altLang="zh-CN" sz="2200" dirty="0">
                <a:solidFill>
                  <a:srgbClr val="0000FF"/>
                </a:solidFill>
                <a:latin typeface="微软雅黑" pitchFamily="34" charset="-122"/>
                <a:ea typeface="微软雅黑" pitchFamily="34" charset="-122"/>
              </a:rPr>
              <a:t>               hidden  off</a:t>
            </a:r>
          </a:p>
          <a:p>
            <a:pPr algn="l">
              <a:lnSpc>
                <a:spcPct val="150000"/>
              </a:lnSpc>
              <a:buClr>
                <a:schemeClr val="hlink"/>
              </a:buClr>
            </a:pPr>
            <a:r>
              <a:rPr lang="en-US" altLang="zh-CN" sz="2200" dirty="0">
                <a:solidFill>
                  <a:srgbClr val="0000FF"/>
                </a:solidFill>
                <a:latin typeface="微软雅黑" pitchFamily="34" charset="-122"/>
                <a:ea typeface="微软雅黑" pitchFamily="34" charset="-122"/>
              </a:rPr>
              <a:t>     </a:t>
            </a:r>
            <a:r>
              <a:rPr lang="zh-CN" altLang="en-US" sz="2200" dirty="0">
                <a:solidFill>
                  <a:schemeClr val="hlink"/>
                </a:solidFill>
                <a:latin typeface="微软雅黑" pitchFamily="34" charset="-122"/>
                <a:ea typeface="微软雅黑" pitchFamily="34" charset="-122"/>
              </a:rPr>
              <a:t>说明：</a:t>
            </a:r>
            <a:r>
              <a:rPr lang="en-US" altLang="zh-CN" sz="2200" dirty="0">
                <a:latin typeface="微软雅黑" pitchFamily="34" charset="-122"/>
                <a:ea typeface="微软雅黑" pitchFamily="34" charset="-122"/>
              </a:rPr>
              <a:t>hidden  off</a:t>
            </a:r>
            <a:r>
              <a:rPr lang="zh-CN" altLang="en-US" sz="2200" dirty="0">
                <a:latin typeface="微软雅黑" pitchFamily="34" charset="-122"/>
                <a:ea typeface="微软雅黑" pitchFamily="34" charset="-122"/>
              </a:rPr>
              <a:t>用来取消遮挡，透明效果。</a:t>
            </a:r>
          </a:p>
        </p:txBody>
      </p:sp>
      <p:sp>
        <p:nvSpPr>
          <p:cNvPr id="5" name="页脚占位符 4">
            <a:extLst>
              <a:ext uri="{FF2B5EF4-FFF2-40B4-BE49-F238E27FC236}">
                <a16:creationId xmlns:a16="http://schemas.microsoft.com/office/drawing/2014/main" id="{23B4EFCA-4907-4B6F-8BD6-45317356118B}"/>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668459740"/>
      </p:ext>
    </p:extLst>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F3FC48F9-3C82-4AC8-BD99-E060979339C8}" type="datetime1">
              <a:rPr lang="zh-CN" altLang="en-US" smtClean="0"/>
              <a:t>2022/11/23</a:t>
            </a:fld>
            <a:endParaRPr lang="en-US" altLang="zh-CN"/>
          </a:p>
        </p:txBody>
      </p:sp>
      <p:sp>
        <p:nvSpPr>
          <p:cNvPr id="64516" name="Rectangle 3"/>
          <p:cNvSpPr>
            <a:spLocks noChangeArrowheads="1"/>
          </p:cNvSpPr>
          <p:nvPr/>
        </p:nvSpPr>
        <p:spPr bwMode="auto">
          <a:xfrm>
            <a:off x="179388" y="471679"/>
            <a:ext cx="8137525"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4</a:t>
            </a:r>
            <a:r>
              <a:rPr lang="en-US" altLang="en-US" sz="2400" dirty="0">
                <a:solidFill>
                  <a:schemeClr val="hlink"/>
                </a:solidFill>
                <a:latin typeface="微软雅黑" panose="020B0503020204020204" pitchFamily="34" charset="-122"/>
                <a:ea typeface="微软雅黑" panose="020B0503020204020204" pitchFamily="34" charset="-122"/>
              </a:rPr>
              <a:t>-4</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三维图形的透视效果</a:t>
            </a:r>
            <a:endParaRPr lang="en-US" altLang="en-US" sz="2400" dirty="0">
              <a:solidFill>
                <a:schemeClr val="bg2"/>
              </a:solidFill>
              <a:latin typeface="微软雅黑" panose="020B0503020204020204" pitchFamily="34" charset="-122"/>
              <a:ea typeface="微软雅黑" panose="020B0503020204020204" pitchFamily="34" charset="-122"/>
            </a:endParaRPr>
          </a:p>
        </p:txBody>
      </p:sp>
      <p:pic>
        <p:nvPicPr>
          <p:cNvPr id="6" name="Picture 4">
            <a:extLst>
              <a:ext uri="{FF2B5EF4-FFF2-40B4-BE49-F238E27FC236}">
                <a16:creationId xmlns:a16="http://schemas.microsoft.com/office/drawing/2014/main" id="{AE8F36D1-02B7-465F-9D31-1EA20D9EC669}"/>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4463" y="1353592"/>
            <a:ext cx="8820150"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pic>
      <p:sp>
        <p:nvSpPr>
          <p:cNvPr id="3" name="页脚占位符 2">
            <a:extLst>
              <a:ext uri="{FF2B5EF4-FFF2-40B4-BE49-F238E27FC236}">
                <a16:creationId xmlns:a16="http://schemas.microsoft.com/office/drawing/2014/main" id="{4ADE7022-2475-43D8-98D2-5D9345A1EA78}"/>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09CF6008-1700-40A6-B093-871491D3CA90}" type="datetime1">
              <a:rPr lang="zh-CN" altLang="en-US" smtClean="0"/>
              <a:t>2022/11/23</a:t>
            </a:fld>
            <a:endParaRPr lang="en-US" altLang="zh-CN"/>
          </a:p>
        </p:txBody>
      </p:sp>
      <p:sp>
        <p:nvSpPr>
          <p:cNvPr id="5" name="Rectangle 2">
            <a:extLst>
              <a:ext uri="{FF2B5EF4-FFF2-40B4-BE49-F238E27FC236}">
                <a16:creationId xmlns:a16="http://schemas.microsoft.com/office/drawing/2014/main" id="{08954230-305B-4D0D-8868-6252056C9E50}"/>
              </a:ext>
            </a:extLst>
          </p:cNvPr>
          <p:cNvSpPr>
            <a:spLocks noChangeArrowheads="1"/>
          </p:cNvSpPr>
          <p:nvPr/>
        </p:nvSpPr>
        <p:spPr bwMode="auto">
          <a:xfrm>
            <a:off x="466849" y="548680"/>
            <a:ext cx="7921575" cy="5970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figure; </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[X,Y,Z] = sphere; </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surf(X,Y,Z); </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colormap(lines); </a:t>
            </a: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shading interp</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hold on; </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mesh(2*X,2*Y,2*Z) </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hidden off</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axis equal</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axis off </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figure; </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surf(X,Y,Z,'FaceColor','r');    </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hold on;</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surf(2*X,2*Y,2*Z,'FaceAlpha',0.4); </a:t>
            </a:r>
            <a:endParaRPr lang="es-ES" altLang="es-ES" sz="2000" dirty="0">
              <a:solidFill>
                <a:srgbClr val="33CC33"/>
              </a:solidFill>
              <a:latin typeface="微软雅黑" panose="020B0503020204020204" pitchFamily="34" charset="-122"/>
              <a:ea typeface="微软雅黑" panose="020B0503020204020204" pitchFamily="34" charset="-122"/>
            </a:endParaRP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axis equal</a:t>
            </a:r>
          </a:p>
          <a:p>
            <a:pPr algn="l">
              <a:lnSpc>
                <a:spcPct val="120000"/>
              </a:lnSpc>
              <a:spcBef>
                <a:spcPct val="0"/>
              </a:spcBef>
            </a:pPr>
            <a:r>
              <a:rPr lang="es-ES" altLang="es-ES" sz="2000" dirty="0">
                <a:latin typeface="微软雅黑" panose="020B0503020204020204" pitchFamily="34" charset="-122"/>
                <a:ea typeface="微软雅黑" panose="020B0503020204020204" pitchFamily="34" charset="-122"/>
              </a:rPr>
              <a:t>&gt;&gt; axis off</a:t>
            </a:r>
            <a:endParaRPr lang="es-ES" altLang="es-ES" sz="2000" dirty="0">
              <a:solidFill>
                <a:srgbClr val="33CC33"/>
              </a:solidFill>
              <a:latin typeface="微软雅黑" panose="020B0503020204020204" pitchFamily="34" charset="-122"/>
              <a:ea typeface="微软雅黑" panose="020B0503020204020204" pitchFamily="34" charset="-122"/>
            </a:endParaRPr>
          </a:p>
        </p:txBody>
      </p:sp>
      <p:sp>
        <p:nvSpPr>
          <p:cNvPr id="4" name="页脚占位符 3">
            <a:extLst>
              <a:ext uri="{FF2B5EF4-FFF2-40B4-BE49-F238E27FC236}">
                <a16:creationId xmlns:a16="http://schemas.microsoft.com/office/drawing/2014/main" id="{E29563BE-B6CD-4AB7-B9E7-DE810A82BD4B}"/>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08F0493F-CCA9-469C-8F2A-73AE0728288A}" type="datetime1">
              <a:rPr lang="zh-CN" altLang="en-US" smtClean="0"/>
              <a:t>2022/11/23</a:t>
            </a:fld>
            <a:endParaRPr lang="en-US" altLang="zh-CN"/>
          </a:p>
        </p:txBody>
      </p:sp>
      <p:sp>
        <p:nvSpPr>
          <p:cNvPr id="66563" name="Rectangle 2"/>
          <p:cNvSpPr>
            <a:spLocks noChangeArrowheads="1"/>
          </p:cNvSpPr>
          <p:nvPr/>
        </p:nvSpPr>
        <p:spPr bwMode="auto">
          <a:xfrm>
            <a:off x="468313" y="333375"/>
            <a:ext cx="81359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4.  </a:t>
            </a:r>
            <a:r>
              <a:rPr lang="zh-CN" altLang="en-US" sz="2400" dirty="0">
                <a:solidFill>
                  <a:schemeClr val="hlink"/>
                </a:solidFill>
                <a:latin typeface="微软雅黑" panose="020B0503020204020204" pitchFamily="34" charset="-122"/>
                <a:ea typeface="微软雅黑" panose="020B0503020204020204" pitchFamily="34" charset="-122"/>
              </a:rPr>
              <a:t>光源设置与属性调整</a:t>
            </a:r>
          </a:p>
        </p:txBody>
      </p:sp>
      <p:sp>
        <p:nvSpPr>
          <p:cNvPr id="66564" name="Rectangle 3"/>
          <p:cNvSpPr>
            <a:spLocks noChangeArrowheads="1"/>
          </p:cNvSpPr>
          <p:nvPr/>
        </p:nvSpPr>
        <p:spPr bwMode="auto">
          <a:xfrm>
            <a:off x="827088" y="928688"/>
            <a:ext cx="806608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en-US" sz="2400" dirty="0">
                <a:solidFill>
                  <a:srgbClr val="0000FF"/>
                </a:solidFill>
                <a:latin typeface="微软雅黑" panose="020B0503020204020204" pitchFamily="34" charset="-122"/>
                <a:ea typeface="微软雅黑" panose="020B0503020204020204" pitchFamily="34" charset="-122"/>
              </a:rPr>
              <a:t> </a:t>
            </a:r>
            <a:r>
              <a:rPr lang="en-US" altLang="zh-CN" sz="2400" dirty="0" err="1">
                <a:solidFill>
                  <a:srgbClr val="0000FF"/>
                </a:solidFill>
                <a:latin typeface="微软雅黑" panose="020B0503020204020204" pitchFamily="34" charset="-122"/>
                <a:ea typeface="微软雅黑" panose="020B0503020204020204" pitchFamily="34" charset="-122"/>
              </a:rPr>
              <a:t>light</a:t>
            </a:r>
            <a:r>
              <a:rPr lang="en-US" altLang="en-US" sz="2400" dirty="0" err="1">
                <a:latin typeface="微软雅黑" panose="020B0503020204020204" pitchFamily="34" charset="-122"/>
                <a:ea typeface="微软雅黑" panose="020B0503020204020204" pitchFamily="34" charset="-122"/>
              </a:rPr>
              <a:t>函数</a:t>
            </a:r>
            <a:endParaRPr lang="zh-CN" altLang="en-US" sz="2400" dirty="0">
              <a:latin typeface="微软雅黑" panose="020B0503020204020204" pitchFamily="34" charset="-122"/>
              <a:ea typeface="微软雅黑" panose="020B0503020204020204" pitchFamily="34" charset="-122"/>
            </a:endParaRP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light('</a:t>
            </a:r>
            <a:r>
              <a:rPr lang="en-US" altLang="zh-CN" sz="2400" dirty="0" err="1">
                <a:latin typeface="微软雅黑" panose="020B0503020204020204" pitchFamily="34" charset="-122"/>
                <a:ea typeface="微软雅黑" panose="020B0503020204020204" pitchFamily="34" charset="-122"/>
              </a:rPr>
              <a:t>PropertyName</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propertyvalue</a:t>
            </a:r>
            <a:r>
              <a:rPr lang="en-US" altLang="zh-CN" sz="2400" dirty="0">
                <a:latin typeface="微软雅黑" panose="020B0503020204020204" pitchFamily="34" charset="-122"/>
                <a:ea typeface="微软雅黑" panose="020B0503020204020204" pitchFamily="34" charset="-122"/>
              </a:rPr>
              <a:t>,…)</a:t>
            </a:r>
          </a:p>
          <a:p>
            <a:pPr algn="l">
              <a:lnSpc>
                <a:spcPct val="150000"/>
              </a:lnSpc>
              <a:spcBef>
                <a:spcPct val="0"/>
              </a:spcBef>
              <a:buClr>
                <a:schemeClr val="hlink"/>
              </a:buClr>
              <a:buFont typeface="Wingdings" pitchFamily="2" charset="2"/>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建立一个光源，并设置光源属性（</a:t>
            </a:r>
            <a:r>
              <a:rPr lang="fr-FR" altLang="zh-CN" sz="2400" dirty="0">
                <a:latin typeface="微软雅黑" panose="020B0503020204020204" pitchFamily="34" charset="-122"/>
                <a:ea typeface="微软雅黑" panose="020B0503020204020204" pitchFamily="34" charset="-122"/>
              </a:rPr>
              <a:t>Position</a:t>
            </a:r>
            <a:r>
              <a:rPr lang="zh-CN" altLang="fr-FR" sz="2400" dirty="0">
                <a:latin typeface="微软雅黑" panose="020B0503020204020204" pitchFamily="34" charset="-122"/>
                <a:ea typeface="微软雅黑" panose="020B0503020204020204" pitchFamily="34" charset="-122"/>
              </a:rPr>
              <a:t>、</a:t>
            </a:r>
            <a:r>
              <a:rPr lang="fr-FR" altLang="zh-CN" sz="2400" dirty="0">
                <a:latin typeface="微软雅黑" panose="020B0503020204020204" pitchFamily="34" charset="-122"/>
                <a:ea typeface="微软雅黑" panose="020B0503020204020204" pitchFamily="34" charset="-122"/>
              </a:rPr>
              <a:t>Color</a:t>
            </a:r>
            <a:r>
              <a:rPr lang="zh-CN" altLang="fr-FR" sz="2400" dirty="0">
                <a:latin typeface="微软雅黑" panose="020B0503020204020204" pitchFamily="34" charset="-122"/>
                <a:ea typeface="微软雅黑" panose="020B0503020204020204" pitchFamily="34" charset="-122"/>
              </a:rPr>
              <a:t>和</a:t>
            </a:r>
            <a:r>
              <a:rPr lang="fr-FR" altLang="zh-CN" sz="2400" dirty="0">
                <a:latin typeface="微软雅黑" panose="020B0503020204020204" pitchFamily="34" charset="-122"/>
                <a:ea typeface="微软雅黑" panose="020B0503020204020204" pitchFamily="34" charset="-122"/>
              </a:rPr>
              <a:t>Style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'Position'</a:t>
            </a:r>
            <a:r>
              <a:rPr lang="zh-CN" altLang="en-US" sz="2400" dirty="0">
                <a:latin typeface="微软雅黑" panose="020B0503020204020204" pitchFamily="34" charset="-122"/>
                <a:ea typeface="微软雅黑" panose="020B0503020204020204" pitchFamily="34" charset="-122"/>
              </a:rPr>
              <a:t>是位置属性，设置光源位置，其属性值为三个元素的向量</a:t>
            </a:r>
            <a:r>
              <a:rPr lang="en-US" altLang="zh-CN" sz="2400" dirty="0">
                <a:latin typeface="微软雅黑" panose="020B0503020204020204" pitchFamily="34" charset="-122"/>
                <a:ea typeface="微软雅黑" panose="020B0503020204020204" pitchFamily="34" charset="-122"/>
              </a:rPr>
              <a:t>[x, y, z]</a:t>
            </a:r>
            <a:r>
              <a:rPr lang="zh-CN" altLang="en-US" sz="2400" dirty="0">
                <a:latin typeface="微软雅黑" panose="020B0503020204020204" pitchFamily="34" charset="-122"/>
                <a:ea typeface="微软雅黑" panose="020B0503020204020204" pitchFamily="34" charset="-122"/>
              </a:rPr>
              <a:t>，即光源的三维坐标；</a:t>
            </a:r>
            <a:r>
              <a:rPr lang="en-US" altLang="zh-CN" sz="2400" dirty="0">
                <a:latin typeface="微软雅黑" panose="020B0503020204020204" pitchFamily="34" charset="-122"/>
                <a:ea typeface="微软雅黑" panose="020B0503020204020204" pitchFamily="34" charset="-122"/>
              </a:rPr>
              <a:t>'Color'</a:t>
            </a:r>
            <a:r>
              <a:rPr lang="zh-CN" altLang="en-US" sz="2400" dirty="0">
                <a:latin typeface="微软雅黑" panose="020B0503020204020204" pitchFamily="34" charset="-122"/>
                <a:ea typeface="微软雅黑" panose="020B0503020204020204" pitchFamily="34" charset="-122"/>
              </a:rPr>
              <a:t>是颜色属性，设置光源颜色，其属性值可以是代表颜色的字符（如表</a:t>
            </a:r>
            <a:r>
              <a:rPr lang="en-US" altLang="zh-CN" sz="2400" dirty="0">
                <a:latin typeface="微软雅黑" panose="020B0503020204020204" pitchFamily="34" charset="-122"/>
                <a:ea typeface="微软雅黑" panose="020B0503020204020204" pitchFamily="34" charset="-122"/>
              </a:rPr>
              <a:t>4.2-1</a:t>
            </a:r>
            <a:r>
              <a:rPr lang="zh-CN" altLang="en-US" sz="2400" dirty="0">
                <a:latin typeface="微软雅黑" panose="020B0503020204020204" pitchFamily="34" charset="-122"/>
                <a:ea typeface="微软雅黑" panose="020B0503020204020204" pitchFamily="34" charset="-122"/>
              </a:rPr>
              <a:t>所列），也可以是由红、绿、蓝三元色的灰度值组成的向量；</a:t>
            </a:r>
            <a:r>
              <a:rPr lang="en-US" altLang="zh-CN" sz="2400" dirty="0">
                <a:latin typeface="微软雅黑" panose="020B0503020204020204" pitchFamily="34" charset="-122"/>
                <a:ea typeface="微软雅黑" panose="020B0503020204020204" pitchFamily="34" charset="-122"/>
              </a:rPr>
              <a:t>'Style'</a:t>
            </a:r>
            <a:r>
              <a:rPr lang="zh-CN" altLang="en-US" sz="2400" dirty="0">
                <a:latin typeface="微软雅黑" panose="020B0503020204020204" pitchFamily="34" charset="-122"/>
                <a:ea typeface="微软雅黑" panose="020B0503020204020204" pitchFamily="34" charset="-122"/>
              </a:rPr>
              <a:t>是光源类型属性，设置光源类型，其取值为字符串 </a:t>
            </a:r>
            <a:r>
              <a:rPr lang="en-US" altLang="zh-CN" sz="2400" dirty="0">
                <a:latin typeface="微软雅黑" panose="020B0503020204020204" pitchFamily="34" charset="-122"/>
                <a:ea typeface="微软雅黑" panose="020B0503020204020204" pitchFamily="34" charset="-122"/>
              </a:rPr>
              <a:t>'infinite' </a:t>
            </a:r>
            <a:r>
              <a:rPr lang="zh-CN" altLang="en-US" sz="2400" dirty="0">
                <a:latin typeface="微软雅黑" panose="020B0503020204020204" pitchFamily="34" charset="-122"/>
                <a:ea typeface="微软雅黑" panose="020B0503020204020204" pitchFamily="34" charset="-122"/>
              </a:rPr>
              <a:t>或 </a:t>
            </a:r>
            <a:r>
              <a:rPr lang="en-US" altLang="zh-CN" sz="2400" dirty="0">
                <a:latin typeface="微软雅黑" panose="020B0503020204020204" pitchFamily="34" charset="-122"/>
                <a:ea typeface="微软雅黑" panose="020B0503020204020204" pitchFamily="34" charset="-122"/>
              </a:rPr>
              <a:t>'local'</a:t>
            </a:r>
            <a:r>
              <a:rPr lang="zh-CN" altLang="en-US" sz="2400" dirty="0">
                <a:latin typeface="微软雅黑" panose="020B0503020204020204" pitchFamily="34" charset="-122"/>
                <a:ea typeface="微软雅黑" panose="020B0503020204020204" pitchFamily="34" charset="-122"/>
              </a:rPr>
              <a:t>，分别表示平行光源和点光源。</a:t>
            </a:r>
          </a:p>
        </p:txBody>
      </p:sp>
      <p:sp>
        <p:nvSpPr>
          <p:cNvPr id="3" name="页脚占位符 2">
            <a:extLst>
              <a:ext uri="{FF2B5EF4-FFF2-40B4-BE49-F238E27FC236}">
                <a16:creationId xmlns:a16="http://schemas.microsoft.com/office/drawing/2014/main" id="{F10767C5-4B37-4F4B-AF5C-385BBFED82C7}"/>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08A3862A-4872-4D6C-8F2A-D7B9734F74CF}" type="datetime1">
              <a:rPr lang="zh-CN" altLang="en-US" smtClean="0"/>
              <a:t>2022/11/23</a:t>
            </a:fld>
            <a:endParaRPr lang="en-US" altLang="zh-CN"/>
          </a:p>
        </p:txBody>
      </p:sp>
      <p:sp>
        <p:nvSpPr>
          <p:cNvPr id="67587" name="Rectangle 3"/>
          <p:cNvSpPr>
            <a:spLocks noChangeArrowheads="1"/>
          </p:cNvSpPr>
          <p:nvPr/>
        </p:nvSpPr>
        <p:spPr bwMode="auto">
          <a:xfrm>
            <a:off x="395288" y="333375"/>
            <a:ext cx="842486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Char char="Ø"/>
            </a:pPr>
            <a:r>
              <a:rPr lang="en-US" altLang="en-US" sz="2400" dirty="0">
                <a:solidFill>
                  <a:srgbClr val="0000FF"/>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handle = light(…)</a:t>
            </a:r>
          </a:p>
          <a:p>
            <a:pPr algn="l">
              <a:lnSpc>
                <a:spcPct val="150000"/>
              </a:lnSpc>
              <a:spcBef>
                <a:spcPct val="0"/>
              </a:spcBef>
              <a:buClr>
                <a:schemeClr val="hlink"/>
              </a:buClr>
              <a:buFont typeface="Wingdings" pitchFamily="2" charset="2"/>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建立一个光源，并获取其句柄值</a:t>
            </a:r>
            <a:r>
              <a:rPr lang="en-US" altLang="zh-CN" sz="2400" dirty="0">
                <a:latin typeface="微软雅黑" panose="020B0503020204020204" pitchFamily="34" charset="-122"/>
                <a:ea typeface="微软雅黑" panose="020B0503020204020204" pitchFamily="34" charset="-122"/>
              </a:rPr>
              <a:t>handle</a:t>
            </a:r>
            <a:r>
              <a:rPr lang="zh-CN" altLang="en-US" sz="2400" dirty="0">
                <a:latin typeface="微软雅黑" panose="020B0503020204020204" pitchFamily="34" charset="-122"/>
                <a:ea typeface="微软雅黑" panose="020B0503020204020204" pitchFamily="34" charset="-122"/>
              </a:rPr>
              <a:t>，之后可以通过</a:t>
            </a:r>
            <a:r>
              <a:rPr lang="en-US" altLang="zh-CN" sz="2400" dirty="0">
                <a:latin typeface="微软雅黑" panose="020B0503020204020204" pitchFamily="34" charset="-122"/>
                <a:ea typeface="微软雅黑" panose="020B0503020204020204" pitchFamily="34" charset="-122"/>
              </a:rPr>
              <a:t>get(handle)</a:t>
            </a:r>
            <a:r>
              <a:rPr lang="zh-CN" altLang="en-US" sz="2400" dirty="0">
                <a:latin typeface="微软雅黑" panose="020B0503020204020204" pitchFamily="34" charset="-122"/>
                <a:ea typeface="微软雅黑" panose="020B0503020204020204" pitchFamily="34" charset="-122"/>
              </a:rPr>
              <a:t>查看光源的所有属性，也可以通过</a:t>
            </a:r>
            <a:r>
              <a:rPr lang="en-US" altLang="zh-CN" sz="2400" dirty="0">
                <a:latin typeface="微软雅黑" panose="020B0503020204020204" pitchFamily="34" charset="-122"/>
                <a:ea typeface="微软雅黑" panose="020B0503020204020204" pitchFamily="34" charset="-122"/>
              </a:rPr>
              <a:t>set(handle, '</a:t>
            </a:r>
            <a:r>
              <a:rPr lang="en-US" altLang="zh-CN" sz="2400" dirty="0" err="1">
                <a:latin typeface="微软雅黑" panose="020B0503020204020204" pitchFamily="34" charset="-122"/>
                <a:ea typeface="微软雅黑" panose="020B0503020204020204" pitchFamily="34" charset="-122"/>
              </a:rPr>
              <a:t>PropertyName</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propertyvalue</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设置光源的属性值。</a:t>
            </a:r>
          </a:p>
        </p:txBody>
      </p:sp>
      <p:sp>
        <p:nvSpPr>
          <p:cNvPr id="4" name="页脚占位符 3">
            <a:extLst>
              <a:ext uri="{FF2B5EF4-FFF2-40B4-BE49-F238E27FC236}">
                <a16:creationId xmlns:a16="http://schemas.microsoft.com/office/drawing/2014/main" id="{0FD596E0-6C95-4A64-9592-0BA2F7906320}"/>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3B5D1604-33B8-4B43-BB2D-34D50D114B8F}" type="datetime1">
              <a:rPr lang="zh-CN" altLang="en-US" smtClean="0"/>
              <a:t>2022/11/23</a:t>
            </a:fld>
            <a:endParaRPr lang="en-US" altLang="zh-CN"/>
          </a:p>
        </p:txBody>
      </p:sp>
      <p:sp>
        <p:nvSpPr>
          <p:cNvPr id="68611" name="Rectangle 2"/>
          <p:cNvSpPr>
            <a:spLocks noChangeArrowheads="1"/>
          </p:cNvSpPr>
          <p:nvPr/>
        </p:nvSpPr>
        <p:spPr bwMode="auto">
          <a:xfrm>
            <a:off x="468313" y="333375"/>
            <a:ext cx="8135937"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5.  </a:t>
            </a:r>
            <a:r>
              <a:rPr lang="zh-CN" altLang="en-US" sz="2400" dirty="0">
                <a:solidFill>
                  <a:schemeClr val="hlink"/>
                </a:solidFill>
                <a:latin typeface="微软雅黑" panose="020B0503020204020204" pitchFamily="34" charset="-122"/>
                <a:ea typeface="微软雅黑" panose="020B0503020204020204" pitchFamily="34" charset="-122"/>
              </a:rPr>
              <a:t>设置光照算法</a:t>
            </a:r>
          </a:p>
        </p:txBody>
      </p:sp>
      <p:sp>
        <p:nvSpPr>
          <p:cNvPr id="68612" name="Rectangle 3"/>
          <p:cNvSpPr>
            <a:spLocks noChangeArrowheads="1"/>
          </p:cNvSpPr>
          <p:nvPr/>
        </p:nvSpPr>
        <p:spPr bwMode="auto">
          <a:xfrm>
            <a:off x="827088" y="928688"/>
            <a:ext cx="8066087" cy="335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en-US" sz="2400" dirty="0">
                <a:solidFill>
                  <a:srgbClr val="0000FF"/>
                </a:solidFill>
                <a:latin typeface="微软雅黑" panose="020B0503020204020204" pitchFamily="34" charset="-122"/>
                <a:ea typeface="微软雅黑" panose="020B0503020204020204" pitchFamily="34" charset="-122"/>
              </a:rPr>
              <a:t> </a:t>
            </a:r>
            <a:r>
              <a:rPr lang="en-US" altLang="zh-CN" sz="2400" dirty="0" err="1">
                <a:solidFill>
                  <a:srgbClr val="0000FF"/>
                </a:solidFill>
                <a:latin typeface="微软雅黑" panose="020B0503020204020204" pitchFamily="34" charset="-122"/>
                <a:ea typeface="微软雅黑" panose="020B0503020204020204" pitchFamily="34" charset="-122"/>
              </a:rPr>
              <a:t>lighting</a:t>
            </a:r>
            <a:r>
              <a:rPr lang="en-US" altLang="en-US" sz="2400" dirty="0" err="1">
                <a:latin typeface="微软雅黑" panose="020B0503020204020204" pitchFamily="34" charset="-122"/>
                <a:ea typeface="微软雅黑" panose="020B0503020204020204" pitchFamily="34" charset="-122"/>
              </a:rPr>
              <a:t>函数</a:t>
            </a:r>
            <a:endParaRPr lang="zh-CN" altLang="en-US" sz="2400" dirty="0">
              <a:latin typeface="微软雅黑" panose="020B0503020204020204" pitchFamily="34" charset="-122"/>
              <a:ea typeface="微软雅黑" panose="020B0503020204020204" pitchFamily="34" charset="-122"/>
            </a:endParaRP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lighting  flat</a:t>
            </a:r>
            <a:r>
              <a:rPr lang="zh-CN" altLang="en-US" sz="2400" dirty="0">
                <a:latin typeface="微软雅黑" panose="020B0503020204020204" pitchFamily="34" charset="-122"/>
                <a:ea typeface="微软雅黑" panose="020B0503020204020204" pitchFamily="34" charset="-122"/>
              </a:rPr>
              <a:t>，在图形对象的每个面上产生均匀分布的光照，是光照模式的默认设置。</a:t>
            </a: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lighting  </a:t>
            </a:r>
            <a:r>
              <a:rPr lang="en-US" altLang="zh-CN" sz="2400" dirty="0" err="1">
                <a:latin typeface="微软雅黑" panose="020B0503020204020204" pitchFamily="34" charset="-122"/>
                <a:ea typeface="微软雅黑" panose="020B0503020204020204" pitchFamily="34" charset="-122"/>
              </a:rPr>
              <a:t>gouraud</a:t>
            </a:r>
            <a:r>
              <a:rPr lang="zh-CN" altLang="en-US" sz="2400" dirty="0">
                <a:latin typeface="微软雅黑" panose="020B0503020204020204" pitchFamily="34" charset="-122"/>
                <a:ea typeface="微软雅黑" panose="020B0503020204020204" pitchFamily="34" charset="-122"/>
              </a:rPr>
              <a:t>，计算顶点法向量并在各个面中作线性插值修改表面颜色。</a:t>
            </a:r>
          </a:p>
          <a:p>
            <a:pPr algn="l">
              <a:lnSpc>
                <a:spcPct val="150000"/>
              </a:lnSpc>
              <a:spcBef>
                <a:spcPct val="0"/>
              </a:spcBef>
              <a:buClr>
                <a:schemeClr val="hlink"/>
              </a:buClr>
              <a:buFont typeface="Wingdings" pitchFamily="2" charset="2"/>
              <a:buChar char="Ø"/>
            </a:pPr>
            <a:r>
              <a:rPr lang="en-US" altLang="zh-CN" sz="2400" dirty="0">
                <a:latin typeface="微软雅黑" panose="020B0503020204020204" pitchFamily="34" charset="-122"/>
                <a:ea typeface="微软雅黑" panose="020B0503020204020204" pitchFamily="34" charset="-122"/>
              </a:rPr>
              <a:t>  lighting  none</a:t>
            </a:r>
            <a:r>
              <a:rPr lang="zh-CN" altLang="en-US" sz="2400" dirty="0">
                <a:latin typeface="微软雅黑" panose="020B0503020204020204" pitchFamily="34" charset="-122"/>
                <a:ea typeface="微软雅黑" panose="020B0503020204020204" pitchFamily="34" charset="-122"/>
              </a:rPr>
              <a:t>，关闭光照。</a:t>
            </a:r>
          </a:p>
        </p:txBody>
      </p:sp>
      <p:sp>
        <p:nvSpPr>
          <p:cNvPr id="3" name="页脚占位符 2">
            <a:extLst>
              <a:ext uri="{FF2B5EF4-FFF2-40B4-BE49-F238E27FC236}">
                <a16:creationId xmlns:a16="http://schemas.microsoft.com/office/drawing/2014/main" id="{F1B4F2C1-0B67-47AD-917E-7070A2755039}"/>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B219E78-DE85-4EF3-A070-984AC5258AD2}"/>
              </a:ext>
            </a:extLst>
          </p:cNvPr>
          <p:cNvSpPr>
            <a:spLocks noGrp="1"/>
          </p:cNvSpPr>
          <p:nvPr>
            <p:ph type="dt" sz="half" idx="10"/>
          </p:nvPr>
        </p:nvSpPr>
        <p:spPr/>
        <p:txBody>
          <a:bodyPr/>
          <a:lstStyle/>
          <a:p>
            <a:pPr>
              <a:defRPr/>
            </a:pPr>
            <a:fld id="{CD6650B1-7860-4950-A657-1ED7FC676A8C}" type="datetime1">
              <a:rPr lang="zh-CN" altLang="en-US" smtClean="0"/>
              <a:t>2022/11/23</a:t>
            </a:fld>
            <a:endParaRPr lang="en-US" altLang="zh-CN"/>
          </a:p>
        </p:txBody>
      </p:sp>
      <p:sp>
        <p:nvSpPr>
          <p:cNvPr id="6" name="Rectangle 2">
            <a:extLst>
              <a:ext uri="{FF2B5EF4-FFF2-40B4-BE49-F238E27FC236}">
                <a16:creationId xmlns:a16="http://schemas.microsoft.com/office/drawing/2014/main" id="{A648C844-BBF0-4E20-821D-5D23F98A0587}"/>
              </a:ext>
            </a:extLst>
          </p:cNvPr>
          <p:cNvSpPr>
            <a:spLocks noChangeArrowheads="1"/>
          </p:cNvSpPr>
          <p:nvPr/>
        </p:nvSpPr>
        <p:spPr bwMode="auto">
          <a:xfrm>
            <a:off x="428596" y="476672"/>
            <a:ext cx="628608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spAutoFit/>
          </a:bodyPr>
          <a:lstStyle/>
          <a:p>
            <a:pPr algn="l">
              <a:spcBef>
                <a:spcPct val="0"/>
              </a:spcBef>
            </a:pPr>
            <a:r>
              <a:rPr lang="zh-CN" altLang="en-US" sz="2400" b="1" dirty="0">
                <a:solidFill>
                  <a:srgbClr val="000000"/>
                </a:solidFill>
                <a:latin typeface="微软雅黑" pitchFamily="34" charset="-122"/>
                <a:ea typeface="微软雅黑" pitchFamily="34" charset="-122"/>
              </a:rPr>
              <a:t>二、手动绘图并编辑图形</a:t>
            </a:r>
          </a:p>
        </p:txBody>
      </p:sp>
      <p:sp>
        <p:nvSpPr>
          <p:cNvPr id="7" name="Rectangle 3">
            <a:extLst>
              <a:ext uri="{FF2B5EF4-FFF2-40B4-BE49-F238E27FC236}">
                <a16:creationId xmlns:a16="http://schemas.microsoft.com/office/drawing/2014/main" id="{46DCC635-2A3D-4310-B7DD-67034CA2D998}"/>
              </a:ext>
            </a:extLst>
          </p:cNvPr>
          <p:cNvSpPr>
            <a:spLocks noChangeArrowheads="1"/>
          </p:cNvSpPr>
          <p:nvPr/>
        </p:nvSpPr>
        <p:spPr bwMode="auto">
          <a:xfrm>
            <a:off x="467544" y="980728"/>
            <a:ext cx="7488832"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zh-CN" altLang="en-US" sz="2400" dirty="0">
                <a:solidFill>
                  <a:prstClr val="black"/>
                </a:solidFill>
                <a:latin typeface="微软雅黑" pitchFamily="34" charset="-122"/>
                <a:ea typeface="微软雅黑" pitchFamily="34" charset="-122"/>
              </a:rPr>
              <a:t>    运行下面两行代码，然后在工作区选择绘图变量，在绘图标签页点击绘图工具。</a:t>
            </a:r>
            <a:endParaRPr lang="en-US" altLang="en-US" sz="2400" dirty="0">
              <a:solidFill>
                <a:prstClr val="black"/>
              </a:solidFill>
              <a:latin typeface="微软雅黑" pitchFamily="34" charset="-122"/>
              <a:ea typeface="微软雅黑" pitchFamily="34" charset="-122"/>
            </a:endParaRPr>
          </a:p>
        </p:txBody>
      </p:sp>
      <p:pic>
        <p:nvPicPr>
          <p:cNvPr id="8" name="图片 7">
            <a:extLst>
              <a:ext uri="{FF2B5EF4-FFF2-40B4-BE49-F238E27FC236}">
                <a16:creationId xmlns:a16="http://schemas.microsoft.com/office/drawing/2014/main" id="{18CBC78F-B5A0-4B3E-8E98-00EA622D4348}"/>
              </a:ext>
            </a:extLst>
          </p:cNvPr>
          <p:cNvPicPr>
            <a:picLocks noChangeAspect="1"/>
          </p:cNvPicPr>
          <p:nvPr/>
        </p:nvPicPr>
        <p:blipFill>
          <a:blip r:embed="rId2"/>
          <a:stretch>
            <a:fillRect/>
          </a:stretch>
        </p:blipFill>
        <p:spPr>
          <a:xfrm>
            <a:off x="3923285" y="2354517"/>
            <a:ext cx="4897187" cy="3090707"/>
          </a:xfrm>
          <a:prstGeom prst="rect">
            <a:avLst/>
          </a:prstGeom>
        </p:spPr>
      </p:pic>
      <p:sp>
        <p:nvSpPr>
          <p:cNvPr id="9" name="Rectangle 3">
            <a:extLst>
              <a:ext uri="{FF2B5EF4-FFF2-40B4-BE49-F238E27FC236}">
                <a16:creationId xmlns:a16="http://schemas.microsoft.com/office/drawing/2014/main" id="{12D1760A-9D57-4D74-889E-278388CB2FDB}"/>
              </a:ext>
            </a:extLst>
          </p:cNvPr>
          <p:cNvSpPr>
            <a:spLocks noChangeArrowheads="1"/>
          </p:cNvSpPr>
          <p:nvPr/>
        </p:nvSpPr>
        <p:spPr bwMode="auto">
          <a:xfrm>
            <a:off x="468313" y="2132856"/>
            <a:ext cx="4391719" cy="96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s-ES" altLang="zh-CN" sz="2000" dirty="0">
                <a:solidFill>
                  <a:srgbClr val="000000"/>
                </a:solidFill>
                <a:latin typeface="微软雅黑" pitchFamily="34" charset="-122"/>
                <a:ea typeface="微软雅黑" pitchFamily="34" charset="-122"/>
              </a:rPr>
              <a:t>&gt;&gt; x = linspace(0,2*pi,30);</a:t>
            </a:r>
          </a:p>
          <a:p>
            <a:pPr algn="l">
              <a:lnSpc>
                <a:spcPct val="150000"/>
              </a:lnSpc>
              <a:spcBef>
                <a:spcPct val="0"/>
              </a:spcBef>
            </a:pPr>
            <a:r>
              <a:rPr lang="es-ES" altLang="zh-CN" sz="2000" dirty="0">
                <a:solidFill>
                  <a:srgbClr val="000000"/>
                </a:solidFill>
                <a:latin typeface="微软雅黑" pitchFamily="34" charset="-122"/>
                <a:ea typeface="微软雅黑" pitchFamily="34" charset="-122"/>
              </a:rPr>
              <a:t>&gt;&gt; y = sin(x);</a:t>
            </a:r>
            <a:endParaRPr lang="en-US" altLang="en-US" sz="2000" dirty="0">
              <a:solidFill>
                <a:srgbClr val="000000"/>
              </a:solidFill>
              <a:latin typeface="微软雅黑" pitchFamily="34" charset="-122"/>
              <a:ea typeface="微软雅黑" pitchFamily="34" charset="-122"/>
            </a:endParaRPr>
          </a:p>
        </p:txBody>
      </p:sp>
      <p:sp>
        <p:nvSpPr>
          <p:cNvPr id="10" name="Rectangle 3">
            <a:extLst>
              <a:ext uri="{FF2B5EF4-FFF2-40B4-BE49-F238E27FC236}">
                <a16:creationId xmlns:a16="http://schemas.microsoft.com/office/drawing/2014/main" id="{DB7F4D13-78F6-44D5-BEB5-A3187D36BB00}"/>
              </a:ext>
            </a:extLst>
          </p:cNvPr>
          <p:cNvSpPr>
            <a:spLocks noChangeArrowheads="1"/>
          </p:cNvSpPr>
          <p:nvPr/>
        </p:nvSpPr>
        <p:spPr bwMode="auto">
          <a:xfrm>
            <a:off x="428596" y="3240493"/>
            <a:ext cx="3279308" cy="168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zh-CN" altLang="en-US" sz="2400" dirty="0">
                <a:solidFill>
                  <a:prstClr val="black"/>
                </a:solidFill>
                <a:latin typeface="微软雅黑" pitchFamily="34" charset="-122"/>
                <a:ea typeface="微软雅黑" pitchFamily="34" charset="-122"/>
              </a:rPr>
              <a:t>利用</a:t>
            </a:r>
            <a:r>
              <a:rPr lang="en-US" altLang="zh-CN" sz="2400" dirty="0">
                <a:solidFill>
                  <a:prstClr val="black"/>
                </a:solidFill>
                <a:latin typeface="微软雅黑" pitchFamily="34" charset="-122"/>
                <a:ea typeface="微软雅黑" pitchFamily="34" charset="-122"/>
              </a:rPr>
              <a:t>figure</a:t>
            </a:r>
            <a:r>
              <a:rPr lang="zh-CN" altLang="en-US" sz="2400" dirty="0">
                <a:solidFill>
                  <a:prstClr val="black"/>
                </a:solidFill>
                <a:latin typeface="微软雅黑" pitchFamily="34" charset="-122"/>
                <a:ea typeface="微软雅黑" pitchFamily="34" charset="-122"/>
              </a:rPr>
              <a:t>窗口中“工具”菜单和“插入”菜单下的选项编辑图形。</a:t>
            </a:r>
            <a:endParaRPr lang="en-US" altLang="en-US" sz="2400" dirty="0">
              <a:solidFill>
                <a:prstClr val="black"/>
              </a:solidFill>
              <a:latin typeface="微软雅黑" pitchFamily="34" charset="-122"/>
              <a:ea typeface="微软雅黑" pitchFamily="34" charset="-122"/>
            </a:endParaRPr>
          </a:p>
        </p:txBody>
      </p:sp>
      <p:sp>
        <p:nvSpPr>
          <p:cNvPr id="2" name="页脚占位符 1">
            <a:extLst>
              <a:ext uri="{FF2B5EF4-FFF2-40B4-BE49-F238E27FC236}">
                <a16:creationId xmlns:a16="http://schemas.microsoft.com/office/drawing/2014/main" id="{60BCEE4B-11D9-4A6A-9015-3CA6022049ED}"/>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1887343929"/>
      </p:ext>
    </p:extLst>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B506D32C-977E-4982-8D66-E73193EC2D99}" type="datetime1">
              <a:rPr lang="zh-CN" altLang="en-US" smtClean="0"/>
              <a:t>2022/11/23</a:t>
            </a:fld>
            <a:endParaRPr lang="en-US" altLang="zh-CN"/>
          </a:p>
        </p:txBody>
      </p:sp>
      <p:sp>
        <p:nvSpPr>
          <p:cNvPr id="69635" name="Rectangle 2"/>
          <p:cNvSpPr>
            <a:spLocks noChangeArrowheads="1"/>
          </p:cNvSpPr>
          <p:nvPr/>
        </p:nvSpPr>
        <p:spPr bwMode="auto">
          <a:xfrm>
            <a:off x="468313" y="333375"/>
            <a:ext cx="81359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6.  </a:t>
            </a:r>
            <a:r>
              <a:rPr lang="zh-CN" altLang="en-US" sz="2400" dirty="0">
                <a:solidFill>
                  <a:schemeClr val="hlink"/>
                </a:solidFill>
                <a:latin typeface="微软雅黑" panose="020B0503020204020204" pitchFamily="34" charset="-122"/>
                <a:ea typeface="微软雅黑" panose="020B0503020204020204" pitchFamily="34" charset="-122"/>
              </a:rPr>
              <a:t>图形表面对光照反射属性设置</a:t>
            </a:r>
          </a:p>
        </p:txBody>
      </p:sp>
      <p:sp>
        <p:nvSpPr>
          <p:cNvPr id="69636" name="Rectangle 3"/>
          <p:cNvSpPr>
            <a:spLocks noChangeArrowheads="1"/>
          </p:cNvSpPr>
          <p:nvPr/>
        </p:nvSpPr>
        <p:spPr bwMode="auto">
          <a:xfrm>
            <a:off x="827088" y="928688"/>
            <a:ext cx="806608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en-US" sz="2400" dirty="0">
                <a:solidFill>
                  <a:srgbClr val="0000FF"/>
                </a:solidFill>
                <a:latin typeface="微软雅黑" panose="020B0503020204020204" pitchFamily="34" charset="-122"/>
                <a:ea typeface="微软雅黑" panose="020B0503020204020204" pitchFamily="34" charset="-122"/>
              </a:rPr>
              <a:t> </a:t>
            </a:r>
            <a:r>
              <a:rPr lang="en-US" altLang="en-US" sz="2400" dirty="0" err="1">
                <a:solidFill>
                  <a:srgbClr val="0000FF"/>
                </a:solidFill>
                <a:latin typeface="微软雅黑" panose="020B0503020204020204" pitchFamily="34" charset="-122"/>
                <a:ea typeface="微软雅黑" panose="020B0503020204020204" pitchFamily="34" charset="-122"/>
              </a:rPr>
              <a:t>material</a:t>
            </a:r>
            <a:r>
              <a:rPr lang="en-US" altLang="en-US" sz="2400" dirty="0" err="1">
                <a:latin typeface="微软雅黑" panose="020B0503020204020204" pitchFamily="34" charset="-122"/>
                <a:ea typeface="微软雅黑" panose="020B0503020204020204" pitchFamily="34" charset="-122"/>
              </a:rPr>
              <a:t>函数</a:t>
            </a:r>
            <a:endParaRPr lang="zh-CN" altLang="en-US" sz="2400" dirty="0">
              <a:latin typeface="微软雅黑" panose="020B0503020204020204" pitchFamily="34" charset="-122"/>
              <a:ea typeface="微软雅黑" panose="020B0503020204020204" pitchFamily="34" charset="-122"/>
            </a:endParaRP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en-US" sz="2400" dirty="0">
                <a:latin typeface="微软雅黑" panose="020B0503020204020204" pitchFamily="34" charset="-122"/>
                <a:ea typeface="微软雅黑" panose="020B0503020204020204" pitchFamily="34" charset="-122"/>
              </a:rPr>
              <a:t>material shiny</a:t>
            </a:r>
            <a:r>
              <a:rPr lang="zh-CN" altLang="en-US" sz="2400" dirty="0">
                <a:latin typeface="微软雅黑" panose="020B0503020204020204" pitchFamily="34" charset="-122"/>
                <a:ea typeface="微软雅黑" panose="020B0503020204020204" pitchFamily="34" charset="-122"/>
              </a:rPr>
              <a:t>，</a:t>
            </a:r>
            <a:r>
              <a:rPr lang="en-US" altLang="en-US" sz="2400" dirty="0" err="1">
                <a:latin typeface="微软雅黑" panose="020B0503020204020204" pitchFamily="34" charset="-122"/>
                <a:ea typeface="微软雅黑" panose="020B0503020204020204" pitchFamily="34" charset="-122"/>
              </a:rPr>
              <a:t>使图形对象有相对较高的镜面反射，镜面光的颜色仅取决于光源颜色</a:t>
            </a:r>
            <a:r>
              <a:rPr lang="en-US" altLang="en-US" sz="2400" dirty="0">
                <a:latin typeface="微软雅黑" panose="020B0503020204020204" pitchFamily="34" charset="-122"/>
                <a:ea typeface="微软雅黑" panose="020B0503020204020204" pitchFamily="34" charset="-122"/>
              </a:rPr>
              <a:t>。</a:t>
            </a: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en-US" sz="2400" dirty="0">
                <a:latin typeface="微软雅黑" panose="020B0503020204020204" pitchFamily="34" charset="-122"/>
                <a:ea typeface="微软雅黑" panose="020B0503020204020204" pitchFamily="34" charset="-122"/>
              </a:rPr>
              <a:t>material dull</a:t>
            </a:r>
            <a:r>
              <a:rPr lang="zh-CN" altLang="en-US" sz="2400" dirty="0">
                <a:latin typeface="微软雅黑" panose="020B0503020204020204" pitchFamily="34" charset="-122"/>
                <a:ea typeface="微软雅黑" panose="020B0503020204020204" pitchFamily="34" charset="-122"/>
              </a:rPr>
              <a:t>，</a:t>
            </a:r>
            <a:r>
              <a:rPr lang="en-US" altLang="en-US" sz="2400" dirty="0" err="1">
                <a:latin typeface="微软雅黑" panose="020B0503020204020204" pitchFamily="34" charset="-122"/>
                <a:ea typeface="微软雅黑" panose="020B0503020204020204" pitchFamily="34" charset="-122"/>
              </a:rPr>
              <a:t>使图形对象有更多的漫反射，反射光的颜色仅取决于光源颜色</a:t>
            </a:r>
            <a:r>
              <a:rPr lang="en-US" altLang="en-US" sz="2400" dirty="0">
                <a:latin typeface="微软雅黑" panose="020B0503020204020204" pitchFamily="34" charset="-122"/>
                <a:ea typeface="微软雅黑" panose="020B0503020204020204" pitchFamily="34" charset="-122"/>
              </a:rPr>
              <a:t>。</a:t>
            </a: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en-US" sz="2400" dirty="0">
                <a:latin typeface="微软雅黑" panose="020B0503020204020204" pitchFamily="34" charset="-122"/>
                <a:ea typeface="微软雅黑" panose="020B0503020204020204" pitchFamily="34" charset="-122"/>
              </a:rPr>
              <a:t>material metal</a:t>
            </a:r>
            <a:r>
              <a:rPr lang="zh-CN" altLang="en-US" sz="2400" dirty="0">
                <a:latin typeface="微软雅黑" panose="020B0503020204020204" pitchFamily="34" charset="-122"/>
                <a:ea typeface="微软雅黑" panose="020B0503020204020204" pitchFamily="34" charset="-122"/>
              </a:rPr>
              <a:t>，</a:t>
            </a:r>
            <a:r>
              <a:rPr lang="en-US" altLang="en-US" sz="2400" dirty="0" err="1">
                <a:latin typeface="微软雅黑" panose="020B0503020204020204" pitchFamily="34" charset="-122"/>
                <a:ea typeface="微软雅黑" panose="020B0503020204020204" pitchFamily="34" charset="-122"/>
              </a:rPr>
              <a:t>使图形对象有非常高的镜面反射和非常低的环境光及漫反射，反射光的颜色取决于光源颜色和图形表面的颜色</a:t>
            </a:r>
            <a:r>
              <a:rPr lang="en-US" altLang="en-US" sz="2400" dirty="0">
                <a:latin typeface="微软雅黑" panose="020B0503020204020204" pitchFamily="34" charset="-122"/>
                <a:ea typeface="微软雅黑" panose="020B0503020204020204" pitchFamily="34" charset="-122"/>
              </a:rPr>
              <a:t>。</a:t>
            </a:r>
          </a:p>
        </p:txBody>
      </p:sp>
      <p:sp>
        <p:nvSpPr>
          <p:cNvPr id="3" name="页脚占位符 2">
            <a:extLst>
              <a:ext uri="{FF2B5EF4-FFF2-40B4-BE49-F238E27FC236}">
                <a16:creationId xmlns:a16="http://schemas.microsoft.com/office/drawing/2014/main" id="{FF35FA76-8F8C-4751-934A-D5F192C5B49E}"/>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74BF7752-59D9-450C-8980-6CC2945AB89A}" type="datetime1">
              <a:rPr lang="zh-CN" altLang="en-US" smtClean="0"/>
              <a:t>2022/11/23</a:t>
            </a:fld>
            <a:endParaRPr lang="en-US" altLang="zh-CN"/>
          </a:p>
        </p:txBody>
      </p:sp>
      <p:sp>
        <p:nvSpPr>
          <p:cNvPr id="70659" name="Rectangle 3"/>
          <p:cNvSpPr>
            <a:spLocks noChangeArrowheads="1"/>
          </p:cNvSpPr>
          <p:nvPr/>
        </p:nvSpPr>
        <p:spPr bwMode="auto">
          <a:xfrm>
            <a:off x="539750" y="366713"/>
            <a:ext cx="806608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Char char="Ø"/>
            </a:pPr>
            <a:r>
              <a:rPr lang="en-US" altLang="zh-CN" sz="2400" dirty="0">
                <a:latin typeface="微软雅黑" panose="020B0503020204020204" pitchFamily="34" charset="-122"/>
                <a:ea typeface="微软雅黑" panose="020B0503020204020204" pitchFamily="34" charset="-122"/>
              </a:rPr>
              <a:t>  </a:t>
            </a:r>
            <a:r>
              <a:rPr lang="en-US" altLang="en-US" sz="2400" dirty="0">
                <a:latin typeface="微软雅黑" panose="020B0503020204020204" pitchFamily="34" charset="-122"/>
                <a:ea typeface="微软雅黑" panose="020B0503020204020204" pitchFamily="34" charset="-122"/>
              </a:rPr>
              <a:t>material([</a:t>
            </a:r>
            <a:r>
              <a:rPr lang="en-US" altLang="en-US" sz="2400" dirty="0" err="1">
                <a:latin typeface="微软雅黑" panose="020B0503020204020204" pitchFamily="34" charset="-122"/>
                <a:ea typeface="微软雅黑" panose="020B0503020204020204" pitchFamily="34" charset="-122"/>
              </a:rPr>
              <a:t>ka</a:t>
            </a:r>
            <a:r>
              <a:rPr lang="en-US" altLang="en-US" sz="2400" dirty="0">
                <a:latin typeface="微软雅黑" panose="020B0503020204020204" pitchFamily="34" charset="-122"/>
                <a:ea typeface="微软雅黑" panose="020B0503020204020204" pitchFamily="34" charset="-122"/>
              </a:rPr>
              <a:t> </a:t>
            </a:r>
            <a:r>
              <a:rPr lang="en-US" altLang="en-US" sz="2400" dirty="0" err="1">
                <a:latin typeface="微软雅黑" panose="020B0503020204020204" pitchFamily="34" charset="-122"/>
                <a:ea typeface="微软雅黑" panose="020B0503020204020204" pitchFamily="34" charset="-122"/>
              </a:rPr>
              <a:t>kd</a:t>
            </a:r>
            <a:r>
              <a:rPr lang="en-US" altLang="en-US" sz="2400" dirty="0">
                <a:latin typeface="微软雅黑" panose="020B0503020204020204" pitchFamily="34" charset="-122"/>
                <a:ea typeface="微软雅黑" panose="020B0503020204020204" pitchFamily="34" charset="-122"/>
              </a:rPr>
              <a:t> </a:t>
            </a:r>
            <a:r>
              <a:rPr lang="en-US" altLang="en-US" sz="2400" dirty="0" err="1">
                <a:latin typeface="微软雅黑" panose="020B0503020204020204" pitchFamily="34" charset="-122"/>
                <a:ea typeface="微软雅黑" panose="020B0503020204020204" pitchFamily="34" charset="-122"/>
              </a:rPr>
              <a:t>ks</a:t>
            </a:r>
            <a:r>
              <a:rPr lang="en-US" altLang="en-US" sz="2400" dirty="0">
                <a:latin typeface="微软雅黑" panose="020B0503020204020204" pitchFamily="34" charset="-122"/>
                <a:ea typeface="微软雅黑" panose="020B0503020204020204" pitchFamily="34" charset="-122"/>
              </a:rPr>
              <a:t>])</a:t>
            </a:r>
          </a:p>
          <a:p>
            <a:pPr algn="l">
              <a:lnSpc>
                <a:spcPct val="150000"/>
              </a:lnSpc>
              <a:spcBef>
                <a:spcPct val="0"/>
              </a:spcBef>
              <a:buClr>
                <a:schemeClr val="hlink"/>
              </a:buClr>
              <a:buFont typeface="Wingdings" pitchFamily="2" charset="2"/>
              <a:buChar char="Ø"/>
            </a:pPr>
            <a:r>
              <a:rPr lang="en-US" altLang="zh-CN" sz="2400" dirty="0">
                <a:latin typeface="微软雅黑" panose="020B0503020204020204" pitchFamily="34" charset="-122"/>
                <a:ea typeface="微软雅黑" panose="020B0503020204020204" pitchFamily="34" charset="-122"/>
              </a:rPr>
              <a:t>  </a:t>
            </a:r>
            <a:r>
              <a:rPr lang="en-US" altLang="en-US" sz="2400" dirty="0">
                <a:latin typeface="微软雅黑" panose="020B0503020204020204" pitchFamily="34" charset="-122"/>
                <a:ea typeface="微软雅黑" panose="020B0503020204020204" pitchFamily="34" charset="-122"/>
              </a:rPr>
              <a:t>material([</a:t>
            </a:r>
            <a:r>
              <a:rPr lang="en-US" altLang="en-US" sz="2400" dirty="0" err="1">
                <a:latin typeface="微软雅黑" panose="020B0503020204020204" pitchFamily="34" charset="-122"/>
                <a:ea typeface="微软雅黑" panose="020B0503020204020204" pitchFamily="34" charset="-122"/>
              </a:rPr>
              <a:t>ka</a:t>
            </a:r>
            <a:r>
              <a:rPr lang="en-US" altLang="en-US" sz="2400" dirty="0">
                <a:latin typeface="微软雅黑" panose="020B0503020204020204" pitchFamily="34" charset="-122"/>
                <a:ea typeface="微软雅黑" panose="020B0503020204020204" pitchFamily="34" charset="-122"/>
              </a:rPr>
              <a:t> </a:t>
            </a:r>
            <a:r>
              <a:rPr lang="en-US" altLang="en-US" sz="2400" dirty="0" err="1">
                <a:latin typeface="微软雅黑" panose="020B0503020204020204" pitchFamily="34" charset="-122"/>
                <a:ea typeface="微软雅黑" panose="020B0503020204020204" pitchFamily="34" charset="-122"/>
              </a:rPr>
              <a:t>kd</a:t>
            </a:r>
            <a:r>
              <a:rPr lang="en-US" altLang="en-US" sz="2400" dirty="0">
                <a:latin typeface="微软雅黑" panose="020B0503020204020204" pitchFamily="34" charset="-122"/>
                <a:ea typeface="微软雅黑" panose="020B0503020204020204" pitchFamily="34" charset="-122"/>
              </a:rPr>
              <a:t> </a:t>
            </a:r>
            <a:r>
              <a:rPr lang="en-US" altLang="en-US" sz="2400" dirty="0" err="1">
                <a:latin typeface="微软雅黑" panose="020B0503020204020204" pitchFamily="34" charset="-122"/>
                <a:ea typeface="微软雅黑" panose="020B0503020204020204" pitchFamily="34" charset="-122"/>
              </a:rPr>
              <a:t>ks</a:t>
            </a:r>
            <a:r>
              <a:rPr lang="en-US" altLang="en-US" sz="2400" dirty="0">
                <a:latin typeface="微软雅黑" panose="020B0503020204020204" pitchFamily="34" charset="-122"/>
                <a:ea typeface="微软雅黑" panose="020B0503020204020204" pitchFamily="34" charset="-122"/>
              </a:rPr>
              <a:t> n])</a:t>
            </a:r>
          </a:p>
          <a:p>
            <a:pPr algn="l">
              <a:lnSpc>
                <a:spcPct val="150000"/>
              </a:lnSpc>
              <a:spcBef>
                <a:spcPct val="0"/>
              </a:spcBef>
              <a:buClr>
                <a:schemeClr val="hlink"/>
              </a:buClr>
              <a:buFont typeface="Wingdings" pitchFamily="2" charset="2"/>
              <a:buChar char="Ø"/>
            </a:pPr>
            <a:r>
              <a:rPr lang="en-US" altLang="zh-CN" sz="2400" dirty="0">
                <a:latin typeface="微软雅黑" panose="020B0503020204020204" pitchFamily="34" charset="-122"/>
                <a:ea typeface="微软雅黑" panose="020B0503020204020204" pitchFamily="34" charset="-122"/>
              </a:rPr>
              <a:t>  </a:t>
            </a:r>
            <a:r>
              <a:rPr lang="en-US" altLang="en-US" sz="2400" dirty="0">
                <a:latin typeface="微软雅黑" panose="020B0503020204020204" pitchFamily="34" charset="-122"/>
                <a:ea typeface="微软雅黑" panose="020B0503020204020204" pitchFamily="34" charset="-122"/>
              </a:rPr>
              <a:t>material([</a:t>
            </a:r>
            <a:r>
              <a:rPr lang="en-US" altLang="en-US" sz="2400" dirty="0" err="1">
                <a:latin typeface="微软雅黑" panose="020B0503020204020204" pitchFamily="34" charset="-122"/>
                <a:ea typeface="微软雅黑" panose="020B0503020204020204" pitchFamily="34" charset="-122"/>
              </a:rPr>
              <a:t>ka</a:t>
            </a:r>
            <a:r>
              <a:rPr lang="en-US" altLang="en-US" sz="2400" dirty="0">
                <a:latin typeface="微软雅黑" panose="020B0503020204020204" pitchFamily="34" charset="-122"/>
                <a:ea typeface="微软雅黑" panose="020B0503020204020204" pitchFamily="34" charset="-122"/>
              </a:rPr>
              <a:t> </a:t>
            </a:r>
            <a:r>
              <a:rPr lang="en-US" altLang="en-US" sz="2400" dirty="0" err="1">
                <a:latin typeface="微软雅黑" panose="020B0503020204020204" pitchFamily="34" charset="-122"/>
                <a:ea typeface="微软雅黑" panose="020B0503020204020204" pitchFamily="34" charset="-122"/>
              </a:rPr>
              <a:t>kd</a:t>
            </a:r>
            <a:r>
              <a:rPr lang="en-US" altLang="en-US" sz="2400" dirty="0">
                <a:latin typeface="微软雅黑" panose="020B0503020204020204" pitchFamily="34" charset="-122"/>
                <a:ea typeface="微软雅黑" panose="020B0503020204020204" pitchFamily="34" charset="-122"/>
              </a:rPr>
              <a:t> </a:t>
            </a:r>
            <a:r>
              <a:rPr lang="en-US" altLang="en-US" sz="2400" dirty="0" err="1">
                <a:latin typeface="微软雅黑" panose="020B0503020204020204" pitchFamily="34" charset="-122"/>
                <a:ea typeface="微软雅黑" panose="020B0503020204020204" pitchFamily="34" charset="-122"/>
              </a:rPr>
              <a:t>ks</a:t>
            </a:r>
            <a:r>
              <a:rPr lang="en-US" altLang="en-US" sz="2400" dirty="0">
                <a:latin typeface="微软雅黑" panose="020B0503020204020204" pitchFamily="34" charset="-122"/>
                <a:ea typeface="微软雅黑" panose="020B0503020204020204" pitchFamily="34" charset="-122"/>
              </a:rPr>
              <a:t> n </a:t>
            </a:r>
            <a:r>
              <a:rPr lang="en-US" altLang="en-US" sz="2400" dirty="0" err="1">
                <a:latin typeface="微软雅黑" panose="020B0503020204020204" pitchFamily="34" charset="-122"/>
                <a:ea typeface="微软雅黑" panose="020B0503020204020204" pitchFamily="34" charset="-122"/>
              </a:rPr>
              <a:t>sc</a:t>
            </a:r>
            <a:r>
              <a:rPr lang="en-US" alt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en-US" sz="2400" dirty="0">
                <a:latin typeface="微软雅黑" panose="020B0503020204020204" pitchFamily="34" charset="-122"/>
                <a:ea typeface="微软雅黑" panose="020B0503020204020204" pitchFamily="34" charset="-122"/>
              </a:rPr>
              <a:t>用ka、kd和ks分别设置图形对象的环境光、漫反射和镜面反射的强度，用镜面指数n控制镜面亮点的大小，用sc设置镜面颜色的反射系数。ka、kd、ks、n和sc均为标量，sc的取值介于0和1之间。</a:t>
            </a: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en-US" sz="2400" dirty="0">
                <a:latin typeface="微软雅黑" panose="020B0503020204020204" pitchFamily="34" charset="-122"/>
                <a:ea typeface="微软雅黑" panose="020B0503020204020204" pitchFamily="34" charset="-122"/>
              </a:rPr>
              <a:t>material default</a:t>
            </a:r>
            <a:r>
              <a:rPr lang="zh-CN" altLang="en-US" sz="2400" dirty="0">
                <a:latin typeface="微软雅黑" panose="020B0503020204020204" pitchFamily="34" charset="-122"/>
                <a:ea typeface="微软雅黑" panose="020B0503020204020204" pitchFamily="34" charset="-122"/>
              </a:rPr>
              <a:t>，</a:t>
            </a:r>
            <a:r>
              <a:rPr lang="en-US" altLang="en-US" sz="2400" dirty="0" err="1">
                <a:latin typeface="微软雅黑" panose="020B0503020204020204" pitchFamily="34" charset="-122"/>
                <a:ea typeface="微软雅黑" panose="020B0503020204020204" pitchFamily="34" charset="-122"/>
              </a:rPr>
              <a:t>恢复ka、kd、ks、n和sc的默认值</a:t>
            </a:r>
            <a:r>
              <a:rPr lang="en-US" altLang="en-US" sz="2400" dirty="0">
                <a:latin typeface="微软雅黑" panose="020B0503020204020204" pitchFamily="34" charset="-122"/>
                <a:ea typeface="微软雅黑" panose="020B0503020204020204" pitchFamily="34" charset="-122"/>
              </a:rPr>
              <a:t>。</a:t>
            </a:r>
          </a:p>
        </p:txBody>
      </p:sp>
      <p:sp>
        <p:nvSpPr>
          <p:cNvPr id="4" name="页脚占位符 3">
            <a:extLst>
              <a:ext uri="{FF2B5EF4-FFF2-40B4-BE49-F238E27FC236}">
                <a16:creationId xmlns:a16="http://schemas.microsoft.com/office/drawing/2014/main" id="{8BFEAD5E-B4C3-4274-BA1B-0E31CC5C691A}"/>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1"/>
          <p:cNvSpPr>
            <a:spLocks noGrp="1"/>
          </p:cNvSpPr>
          <p:nvPr>
            <p:ph type="dt" sz="quarter" idx="10"/>
          </p:nvPr>
        </p:nvSpPr>
        <p:spPr/>
        <p:txBody>
          <a:bodyPr/>
          <a:lstStyle/>
          <a:p>
            <a:pPr>
              <a:defRPr/>
            </a:pPr>
            <a:fld id="{B1EEE795-2CE7-446E-86BC-C18A375BFEFF}" type="datetime1">
              <a:rPr lang="zh-CN" altLang="en-US" smtClean="0"/>
              <a:t>2022/11/23</a:t>
            </a:fld>
            <a:endParaRPr lang="en-US" altLang="zh-CN"/>
          </a:p>
        </p:txBody>
      </p:sp>
      <p:sp>
        <p:nvSpPr>
          <p:cNvPr id="71683" name="Rectangle 2"/>
          <p:cNvSpPr>
            <a:spLocks noChangeArrowheads="1"/>
          </p:cNvSpPr>
          <p:nvPr/>
        </p:nvSpPr>
        <p:spPr bwMode="auto">
          <a:xfrm>
            <a:off x="468313" y="333375"/>
            <a:ext cx="81359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zh-CN" sz="2400" dirty="0">
                <a:solidFill>
                  <a:schemeClr val="hlink"/>
                </a:solidFill>
                <a:latin typeface="微软雅黑" panose="020B0503020204020204" pitchFamily="34" charset="-122"/>
                <a:ea typeface="微软雅黑" panose="020B0503020204020204" pitchFamily="34" charset="-122"/>
              </a:rPr>
              <a:t>7.  </a:t>
            </a:r>
            <a:r>
              <a:rPr lang="zh-CN" altLang="en-US" sz="2400" dirty="0">
                <a:solidFill>
                  <a:schemeClr val="hlink"/>
                </a:solidFill>
                <a:latin typeface="微软雅黑" panose="020B0503020204020204" pitchFamily="34" charset="-122"/>
                <a:ea typeface="微软雅黑" panose="020B0503020204020204" pitchFamily="34" charset="-122"/>
              </a:rPr>
              <a:t>调整视点位置</a:t>
            </a:r>
          </a:p>
        </p:txBody>
      </p:sp>
      <p:sp>
        <p:nvSpPr>
          <p:cNvPr id="71684" name="Rectangle 3"/>
          <p:cNvSpPr>
            <a:spLocks noChangeArrowheads="1"/>
          </p:cNvSpPr>
          <p:nvPr/>
        </p:nvSpPr>
        <p:spPr bwMode="auto">
          <a:xfrm>
            <a:off x="827088" y="4573588"/>
            <a:ext cx="80660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None/>
            </a:pPr>
            <a:r>
              <a:rPr lang="en-US" altLang="en-US" sz="2400" dirty="0">
                <a:solidFill>
                  <a:srgbClr val="0000FF"/>
                </a:solidFill>
                <a:latin typeface="微软雅黑" panose="020B0503020204020204" pitchFamily="34" charset="-122"/>
                <a:ea typeface="微软雅黑" panose="020B0503020204020204" pitchFamily="34" charset="-122"/>
              </a:rPr>
              <a:t> </a:t>
            </a:r>
            <a:r>
              <a:rPr lang="en-US" altLang="zh-CN" sz="2400" dirty="0" err="1">
                <a:solidFill>
                  <a:srgbClr val="0000FF"/>
                </a:solidFill>
                <a:latin typeface="微软雅黑" panose="020B0503020204020204" pitchFamily="34" charset="-122"/>
                <a:ea typeface="微软雅黑" panose="020B0503020204020204" pitchFamily="34" charset="-122"/>
              </a:rPr>
              <a:t>view</a:t>
            </a:r>
            <a:r>
              <a:rPr lang="en-US" altLang="en-US" sz="2400" dirty="0" err="1">
                <a:latin typeface="微软雅黑" panose="020B0503020204020204" pitchFamily="34" charset="-122"/>
                <a:ea typeface="微软雅黑" panose="020B0503020204020204" pitchFamily="34" charset="-122"/>
              </a:rPr>
              <a:t>函数</a:t>
            </a:r>
            <a:endParaRPr lang="zh-CN" altLang="en-US" sz="2400" dirty="0">
              <a:latin typeface="微软雅黑" panose="020B0503020204020204" pitchFamily="34" charset="-122"/>
              <a:ea typeface="微软雅黑" panose="020B0503020204020204" pitchFamily="34" charset="-122"/>
            </a:endParaRP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view(</a:t>
            </a:r>
            <a:r>
              <a:rPr lang="en-US" altLang="zh-CN" sz="2400" dirty="0" err="1">
                <a:latin typeface="微软雅黑" panose="020B0503020204020204" pitchFamily="34" charset="-122"/>
                <a:ea typeface="微软雅黑" panose="020B0503020204020204" pitchFamily="34" charset="-122"/>
              </a:rPr>
              <a:t>az,el</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，设置三维绘图的视角， </a:t>
            </a:r>
            <a:r>
              <a:rPr lang="en-US" altLang="zh-CN" sz="2400" dirty="0" err="1">
                <a:latin typeface="微软雅黑" panose="020B0503020204020204" pitchFamily="34" charset="-122"/>
                <a:ea typeface="微软雅黑" panose="020B0503020204020204" pitchFamily="34" charset="-122"/>
              </a:rPr>
              <a:t>az</a:t>
            </a:r>
            <a:r>
              <a:rPr lang="zh-CN" altLang="en-US" sz="2400" dirty="0">
                <a:latin typeface="微软雅黑" panose="020B0503020204020204" pitchFamily="34" charset="-122"/>
                <a:ea typeface="微软雅黑" panose="020B0503020204020204" pitchFamily="34" charset="-122"/>
              </a:rPr>
              <a:t>是方位角，</a:t>
            </a:r>
            <a:r>
              <a:rPr lang="en-US" altLang="zh-CN" sz="2400" dirty="0">
                <a:latin typeface="微软雅黑" panose="020B0503020204020204" pitchFamily="34" charset="-122"/>
                <a:ea typeface="微软雅黑" panose="020B0503020204020204" pitchFamily="34" charset="-122"/>
              </a:rPr>
              <a:t>el</a:t>
            </a:r>
            <a:r>
              <a:rPr lang="zh-CN" altLang="en-US" sz="2400" dirty="0">
                <a:latin typeface="微软雅黑" panose="020B0503020204020204" pitchFamily="34" charset="-122"/>
                <a:ea typeface="微软雅黑" panose="020B0503020204020204" pitchFamily="34" charset="-122"/>
              </a:rPr>
              <a:t>表示相对于</a:t>
            </a:r>
            <a:r>
              <a:rPr lang="en-US" altLang="zh-CN" sz="2400" dirty="0" err="1">
                <a:latin typeface="微软雅黑" panose="020B0503020204020204" pitchFamily="34" charset="-122"/>
                <a:ea typeface="微软雅黑" panose="020B0503020204020204" pitchFamily="34" charset="-122"/>
              </a:rPr>
              <a:t>xoy</a:t>
            </a:r>
            <a:r>
              <a:rPr lang="zh-CN" altLang="en-US" sz="2400" dirty="0">
                <a:latin typeface="微软雅黑" panose="020B0503020204020204" pitchFamily="34" charset="-122"/>
                <a:ea typeface="微软雅黑" panose="020B0503020204020204" pitchFamily="34" charset="-122"/>
              </a:rPr>
              <a:t>平面的仰角，单位为度。</a:t>
            </a:r>
          </a:p>
        </p:txBody>
      </p:sp>
      <p:grpSp>
        <p:nvGrpSpPr>
          <p:cNvPr id="355332" name="Group 4"/>
          <p:cNvGrpSpPr>
            <a:grpSpLocks/>
          </p:cNvGrpSpPr>
          <p:nvPr/>
        </p:nvGrpSpPr>
        <p:grpSpPr bwMode="auto">
          <a:xfrm>
            <a:off x="1698625" y="549275"/>
            <a:ext cx="5465763" cy="3697288"/>
            <a:chOff x="1960" y="1117"/>
            <a:chExt cx="3443" cy="2329"/>
          </a:xfrm>
        </p:grpSpPr>
        <p:sp>
          <p:nvSpPr>
            <p:cNvPr id="71686" name="Line 5"/>
            <p:cNvSpPr>
              <a:spLocks noChangeShapeType="1"/>
            </p:cNvSpPr>
            <p:nvPr/>
          </p:nvSpPr>
          <p:spPr bwMode="auto">
            <a:xfrm>
              <a:off x="2971" y="2614"/>
              <a:ext cx="20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71687" name="Line 6"/>
            <p:cNvSpPr>
              <a:spLocks noChangeShapeType="1"/>
            </p:cNvSpPr>
            <p:nvPr/>
          </p:nvSpPr>
          <p:spPr bwMode="auto">
            <a:xfrm flipV="1">
              <a:off x="2154" y="1888"/>
              <a:ext cx="1724" cy="136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71688" name="Line 7"/>
            <p:cNvSpPr>
              <a:spLocks noChangeShapeType="1"/>
            </p:cNvSpPr>
            <p:nvPr/>
          </p:nvSpPr>
          <p:spPr bwMode="auto">
            <a:xfrm flipV="1">
              <a:off x="2971" y="1344"/>
              <a:ext cx="0" cy="12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71689" name="AutoShape 8"/>
            <p:cNvSpPr>
              <a:spLocks noChangeArrowheads="1"/>
            </p:cNvSpPr>
            <p:nvPr/>
          </p:nvSpPr>
          <p:spPr bwMode="auto">
            <a:xfrm rot="-5400000">
              <a:off x="3107" y="1797"/>
              <a:ext cx="1315" cy="1587"/>
            </a:xfrm>
            <a:prstGeom prst="triangle">
              <a:avLst>
                <a:gd name="adj" fmla="val 50000"/>
              </a:avLst>
            </a:prstGeom>
            <a:gradFill rotWithShape="1">
              <a:gsLst>
                <a:gs pos="0">
                  <a:schemeClr val="folHlink">
                    <a:alpha val="96999"/>
                  </a:schemeClr>
                </a:gs>
                <a:gs pos="100000">
                  <a:schemeClr val="folHlink">
                    <a:alpha val="96999"/>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latinLnBrk="1">
                <a:spcBef>
                  <a:spcPct val="0"/>
                </a:spcBef>
              </a:pPr>
              <a:endParaRPr lang="zh-CN" altLang="zh-CN" sz="2400">
                <a:latin typeface="Gulim" pitchFamily="34" charset="-127"/>
                <a:ea typeface="Gulim" pitchFamily="34" charset="-127"/>
              </a:endParaRPr>
            </a:p>
          </p:txBody>
        </p:sp>
        <p:sp>
          <p:nvSpPr>
            <p:cNvPr id="71690" name="Text Box 9"/>
            <p:cNvSpPr txBox="1">
              <a:spLocks noChangeArrowheads="1"/>
            </p:cNvSpPr>
            <p:nvPr/>
          </p:nvSpPr>
          <p:spPr bwMode="auto">
            <a:xfrm>
              <a:off x="3003" y="111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latinLnBrk="1" hangingPunct="1">
                <a:spcBef>
                  <a:spcPct val="0"/>
                </a:spcBef>
              </a:pPr>
              <a:r>
                <a:rPr lang="en-US" altLang="zh-CN" sz="2400">
                  <a:latin typeface="Gulim" pitchFamily="34" charset="-127"/>
                  <a:ea typeface="Gulim" pitchFamily="34" charset="-127"/>
                </a:rPr>
                <a:t>z</a:t>
              </a:r>
            </a:p>
          </p:txBody>
        </p:sp>
        <p:sp>
          <p:nvSpPr>
            <p:cNvPr id="71691" name="Text Box 10"/>
            <p:cNvSpPr txBox="1">
              <a:spLocks noChangeArrowheads="1"/>
            </p:cNvSpPr>
            <p:nvPr/>
          </p:nvSpPr>
          <p:spPr bwMode="auto">
            <a:xfrm>
              <a:off x="3820" y="161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latinLnBrk="1" hangingPunct="1">
                <a:spcBef>
                  <a:spcPct val="0"/>
                </a:spcBef>
              </a:pPr>
              <a:r>
                <a:rPr lang="en-US" altLang="zh-CN" sz="2400">
                  <a:latin typeface="Gulim" pitchFamily="34" charset="-127"/>
                  <a:ea typeface="Gulim" pitchFamily="34" charset="-127"/>
                </a:rPr>
                <a:t>y</a:t>
              </a:r>
            </a:p>
          </p:txBody>
        </p:sp>
        <p:sp>
          <p:nvSpPr>
            <p:cNvPr id="71692" name="Text Box 11"/>
            <p:cNvSpPr txBox="1">
              <a:spLocks noChangeArrowheads="1"/>
            </p:cNvSpPr>
            <p:nvPr/>
          </p:nvSpPr>
          <p:spPr bwMode="auto">
            <a:xfrm>
              <a:off x="4909" y="229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latinLnBrk="1" hangingPunct="1">
                <a:spcBef>
                  <a:spcPct val="0"/>
                </a:spcBef>
              </a:pPr>
              <a:r>
                <a:rPr lang="en-US" altLang="zh-CN" sz="2400">
                  <a:latin typeface="Gulim" pitchFamily="34" charset="-127"/>
                  <a:ea typeface="Gulim" pitchFamily="34" charset="-127"/>
                </a:rPr>
                <a:t>x</a:t>
              </a:r>
            </a:p>
          </p:txBody>
        </p:sp>
        <p:sp>
          <p:nvSpPr>
            <p:cNvPr id="71693" name="Text Box 12"/>
            <p:cNvSpPr txBox="1">
              <a:spLocks noChangeArrowheads="1"/>
            </p:cNvSpPr>
            <p:nvPr/>
          </p:nvSpPr>
          <p:spPr bwMode="auto">
            <a:xfrm>
              <a:off x="1960" y="3158"/>
              <a:ext cx="3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latinLnBrk="1" hangingPunct="1">
                <a:spcBef>
                  <a:spcPct val="0"/>
                </a:spcBef>
              </a:pPr>
              <a:r>
                <a:rPr lang="en-US" altLang="zh-CN" sz="2400">
                  <a:latin typeface="Gulim" pitchFamily="34" charset="-127"/>
                  <a:ea typeface="Gulim" pitchFamily="34" charset="-127"/>
                </a:rPr>
                <a:t>-y</a:t>
              </a:r>
            </a:p>
          </p:txBody>
        </p:sp>
        <p:sp>
          <p:nvSpPr>
            <p:cNvPr id="71694" name="AutoShape 13"/>
            <p:cNvSpPr>
              <a:spLocks noChangeArrowheads="1"/>
            </p:cNvSpPr>
            <p:nvPr/>
          </p:nvSpPr>
          <p:spPr bwMode="auto">
            <a:xfrm>
              <a:off x="4604" y="1706"/>
              <a:ext cx="318" cy="318"/>
            </a:xfrm>
            <a:prstGeom prst="smileyFace">
              <a:avLst>
                <a:gd name="adj" fmla="val 4653"/>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spcBef>
                  <a:spcPct val="0"/>
                </a:spcBef>
              </a:pPr>
              <a:endParaRPr lang="zh-CN" altLang="zh-CN" sz="2400">
                <a:latin typeface="Gulim" pitchFamily="34" charset="-127"/>
                <a:ea typeface="Gulim" pitchFamily="34" charset="-127"/>
              </a:endParaRPr>
            </a:p>
          </p:txBody>
        </p:sp>
        <p:sp>
          <p:nvSpPr>
            <p:cNvPr id="71695" name="Text Box 14"/>
            <p:cNvSpPr txBox="1">
              <a:spLocks noChangeArrowheads="1"/>
            </p:cNvSpPr>
            <p:nvPr/>
          </p:nvSpPr>
          <p:spPr bwMode="auto">
            <a:xfrm>
              <a:off x="4967" y="1706"/>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latinLnBrk="1" hangingPunct="1">
                <a:spcBef>
                  <a:spcPct val="0"/>
                </a:spcBef>
              </a:pPr>
              <a:r>
                <a:rPr lang="zh-CN" altLang="en-US" sz="2000" dirty="0">
                  <a:latin typeface="微软雅黑" panose="020B0503020204020204" pitchFamily="34" charset="-122"/>
                  <a:ea typeface="微软雅黑" panose="020B0503020204020204" pitchFamily="34" charset="-122"/>
                </a:rPr>
                <a:t>视点</a:t>
              </a:r>
            </a:p>
          </p:txBody>
        </p:sp>
        <p:sp>
          <p:nvSpPr>
            <p:cNvPr id="71696" name="Freeform 15"/>
            <p:cNvSpPr>
              <a:spLocks/>
            </p:cNvSpPr>
            <p:nvPr/>
          </p:nvSpPr>
          <p:spPr bwMode="auto">
            <a:xfrm>
              <a:off x="2694" y="2702"/>
              <a:ext cx="517" cy="173"/>
            </a:xfrm>
            <a:custGeom>
              <a:avLst/>
              <a:gdLst>
                <a:gd name="T0" fmla="*/ 0 w 517"/>
                <a:gd name="T1" fmla="*/ 119 h 173"/>
                <a:gd name="T2" fmla="*/ 152 w 517"/>
                <a:gd name="T3" fmla="*/ 170 h 173"/>
                <a:gd name="T4" fmla="*/ 415 w 517"/>
                <a:gd name="T5" fmla="*/ 127 h 173"/>
                <a:gd name="T6" fmla="*/ 508 w 517"/>
                <a:gd name="T7" fmla="*/ 34 h 173"/>
                <a:gd name="T8" fmla="*/ 516 w 517"/>
                <a:gd name="T9" fmla="*/ 0 h 1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73">
                  <a:moveTo>
                    <a:pt x="0" y="119"/>
                  </a:moveTo>
                  <a:cubicBezTo>
                    <a:pt x="51" y="135"/>
                    <a:pt x="102" y="152"/>
                    <a:pt x="152" y="170"/>
                  </a:cubicBezTo>
                  <a:cubicBezTo>
                    <a:pt x="387" y="159"/>
                    <a:pt x="283" y="173"/>
                    <a:pt x="415" y="127"/>
                  </a:cubicBezTo>
                  <a:cubicBezTo>
                    <a:pt x="448" y="94"/>
                    <a:pt x="482" y="73"/>
                    <a:pt x="508" y="34"/>
                  </a:cubicBezTo>
                  <a:cubicBezTo>
                    <a:pt x="517" y="6"/>
                    <a:pt x="516" y="18"/>
                    <a:pt x="516"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71697" name="Text Box 16"/>
            <p:cNvSpPr txBox="1">
              <a:spLocks noChangeArrowheads="1"/>
            </p:cNvSpPr>
            <p:nvPr/>
          </p:nvSpPr>
          <p:spPr bwMode="auto">
            <a:xfrm>
              <a:off x="2699" y="2886"/>
              <a:ext cx="7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latinLnBrk="1" hangingPunct="1">
                <a:spcBef>
                  <a:spcPct val="0"/>
                </a:spcBef>
              </a:pPr>
              <a:r>
                <a:rPr lang="en-US" altLang="zh-CN" sz="2000" dirty="0" err="1">
                  <a:latin typeface="微软雅黑" panose="020B0503020204020204" pitchFamily="34" charset="-122"/>
                  <a:ea typeface="微软雅黑" panose="020B0503020204020204" pitchFamily="34" charset="-122"/>
                </a:rPr>
                <a:t>az</a:t>
              </a:r>
              <a:r>
                <a:rPr lang="zh-CN" altLang="en-US" sz="2000" dirty="0">
                  <a:latin typeface="微软雅黑" panose="020B0503020204020204" pitchFamily="34" charset="-122"/>
                  <a:ea typeface="微软雅黑" panose="020B0503020204020204" pitchFamily="34" charset="-122"/>
                </a:rPr>
                <a:t>方位角</a:t>
              </a:r>
            </a:p>
          </p:txBody>
        </p:sp>
        <p:sp>
          <p:nvSpPr>
            <p:cNvPr id="71698" name="Freeform 17"/>
            <p:cNvSpPr>
              <a:spLocks/>
            </p:cNvSpPr>
            <p:nvPr/>
          </p:nvSpPr>
          <p:spPr bwMode="auto">
            <a:xfrm>
              <a:off x="3592" y="2287"/>
              <a:ext cx="225" cy="542"/>
            </a:xfrm>
            <a:custGeom>
              <a:avLst/>
              <a:gdLst>
                <a:gd name="T0" fmla="*/ 0 w 225"/>
                <a:gd name="T1" fmla="*/ 542 h 542"/>
                <a:gd name="T2" fmla="*/ 67 w 225"/>
                <a:gd name="T3" fmla="*/ 500 h 542"/>
                <a:gd name="T4" fmla="*/ 101 w 225"/>
                <a:gd name="T5" fmla="*/ 466 h 542"/>
                <a:gd name="T6" fmla="*/ 110 w 225"/>
                <a:gd name="T7" fmla="*/ 441 h 542"/>
                <a:gd name="T8" fmla="*/ 135 w 225"/>
                <a:gd name="T9" fmla="*/ 424 h 542"/>
                <a:gd name="T10" fmla="*/ 186 w 225"/>
                <a:gd name="T11" fmla="*/ 322 h 542"/>
                <a:gd name="T12" fmla="*/ 203 w 225"/>
                <a:gd name="T13" fmla="*/ 271 h 542"/>
                <a:gd name="T14" fmla="*/ 211 w 225"/>
                <a:gd name="T15" fmla="*/ 246 h 542"/>
                <a:gd name="T16" fmla="*/ 160 w 225"/>
                <a:gd name="T17" fmla="*/ 0 h 5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5" h="542">
                  <a:moveTo>
                    <a:pt x="0" y="542"/>
                  </a:moveTo>
                  <a:cubicBezTo>
                    <a:pt x="38" y="530"/>
                    <a:pt x="29" y="512"/>
                    <a:pt x="67" y="500"/>
                  </a:cubicBezTo>
                  <a:cubicBezTo>
                    <a:pt x="91" y="431"/>
                    <a:pt x="56" y="510"/>
                    <a:pt x="101" y="466"/>
                  </a:cubicBezTo>
                  <a:cubicBezTo>
                    <a:pt x="107" y="460"/>
                    <a:pt x="104" y="448"/>
                    <a:pt x="110" y="441"/>
                  </a:cubicBezTo>
                  <a:cubicBezTo>
                    <a:pt x="116" y="433"/>
                    <a:pt x="127" y="430"/>
                    <a:pt x="135" y="424"/>
                  </a:cubicBezTo>
                  <a:cubicBezTo>
                    <a:pt x="163" y="381"/>
                    <a:pt x="171" y="367"/>
                    <a:pt x="186" y="322"/>
                  </a:cubicBezTo>
                  <a:cubicBezTo>
                    <a:pt x="192" y="305"/>
                    <a:pt x="197" y="288"/>
                    <a:pt x="203" y="271"/>
                  </a:cubicBezTo>
                  <a:cubicBezTo>
                    <a:pt x="206" y="263"/>
                    <a:pt x="211" y="246"/>
                    <a:pt x="211" y="246"/>
                  </a:cubicBezTo>
                  <a:cubicBezTo>
                    <a:pt x="209" y="216"/>
                    <a:pt x="225" y="34"/>
                    <a:pt x="16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71699" name="Text Box 18"/>
            <p:cNvSpPr txBox="1">
              <a:spLocks noChangeArrowheads="1"/>
            </p:cNvSpPr>
            <p:nvPr/>
          </p:nvSpPr>
          <p:spPr bwMode="auto">
            <a:xfrm>
              <a:off x="3833" y="2523"/>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latinLnBrk="1" hangingPunct="1">
                <a:spcBef>
                  <a:spcPct val="0"/>
                </a:spcBef>
              </a:pPr>
              <a:r>
                <a:rPr lang="en-US" altLang="zh-CN" sz="2000" dirty="0">
                  <a:latin typeface="微软雅黑" panose="020B0503020204020204" pitchFamily="34" charset="-122"/>
                  <a:ea typeface="微软雅黑" panose="020B0503020204020204" pitchFamily="34" charset="-122"/>
                </a:rPr>
                <a:t>el</a:t>
              </a:r>
              <a:r>
                <a:rPr lang="zh-CN" altLang="en-US" sz="2000" dirty="0">
                  <a:latin typeface="微软雅黑" panose="020B0503020204020204" pitchFamily="34" charset="-122"/>
                  <a:ea typeface="微软雅黑" panose="020B0503020204020204" pitchFamily="34" charset="-122"/>
                </a:rPr>
                <a:t>仰角</a:t>
              </a:r>
            </a:p>
          </p:txBody>
        </p:sp>
      </p:grpSp>
      <p:sp>
        <p:nvSpPr>
          <p:cNvPr id="3" name="页脚占位符 2">
            <a:extLst>
              <a:ext uri="{FF2B5EF4-FFF2-40B4-BE49-F238E27FC236}">
                <a16:creationId xmlns:a16="http://schemas.microsoft.com/office/drawing/2014/main" id="{266DB3BC-D151-485E-A003-39DB61787065}"/>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quarter" idx="10"/>
          </p:nvPr>
        </p:nvSpPr>
        <p:spPr/>
        <p:txBody>
          <a:bodyPr/>
          <a:lstStyle/>
          <a:p>
            <a:pPr>
              <a:defRPr/>
            </a:pPr>
            <a:fld id="{A8C7FFFB-5F91-485A-8AE9-0773321D4731}" type="datetime1">
              <a:rPr lang="zh-CN" altLang="en-US" smtClean="0"/>
              <a:t>2022/11/23</a:t>
            </a:fld>
            <a:endParaRPr lang="en-US" altLang="zh-CN"/>
          </a:p>
        </p:txBody>
      </p:sp>
      <p:sp>
        <p:nvSpPr>
          <p:cNvPr id="72707" name="Rectangle 3"/>
          <p:cNvSpPr>
            <a:spLocks noChangeArrowheads="1"/>
          </p:cNvSpPr>
          <p:nvPr/>
        </p:nvSpPr>
        <p:spPr bwMode="auto">
          <a:xfrm>
            <a:off x="539750" y="611188"/>
            <a:ext cx="82804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buClr>
                <a:schemeClr val="hlink"/>
              </a:buClr>
              <a:buFont typeface="Wingdings" pitchFamily="2" charset="2"/>
              <a:buChar char="Ø"/>
            </a:pPr>
            <a:r>
              <a:rPr lang="en-US" altLang="en-US" sz="2400" dirty="0">
                <a:solidFill>
                  <a:srgbClr val="0000FF"/>
                </a:solidFill>
                <a:latin typeface="微软雅黑" panose="020B0503020204020204" pitchFamily="34" charset="-122"/>
                <a:ea typeface="微软雅黑" panose="020B0503020204020204" pitchFamily="34" charset="-122"/>
              </a:rPr>
              <a:t> </a:t>
            </a:r>
            <a:r>
              <a:rPr lang="en-US" altLang="zh-CN" sz="2400" dirty="0">
                <a:solidFill>
                  <a:srgbClr val="0000FF"/>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view([</a:t>
            </a:r>
            <a:r>
              <a:rPr lang="en-US" altLang="zh-CN" sz="2400" dirty="0" err="1">
                <a:latin typeface="微软雅黑" panose="020B0503020204020204" pitchFamily="34" charset="-122"/>
                <a:ea typeface="微软雅黑" panose="020B0503020204020204" pitchFamily="34" charset="-122"/>
              </a:rPr>
              <a:t>x,y,z</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，设置视点的三维直角坐标</a:t>
            </a:r>
            <a:r>
              <a:rPr lang="en-US" altLang="zh-CN" sz="2400" dirty="0">
                <a:latin typeface="微软雅黑" panose="020B0503020204020204" pitchFamily="34" charset="-122"/>
                <a:ea typeface="微软雅黑" panose="020B0503020204020204" pitchFamily="34" charset="-122"/>
              </a:rPr>
              <a:t>[x, y, z].</a:t>
            </a:r>
          </a:p>
          <a:p>
            <a:pPr algn="l">
              <a:lnSpc>
                <a:spcPct val="150000"/>
              </a:lnSpc>
              <a:spcBef>
                <a:spcPct val="0"/>
              </a:spcBef>
              <a:buClr>
                <a:schemeClr val="hlink"/>
              </a:buClr>
              <a:buFont typeface="Wingdings" pitchFamily="2" charset="2"/>
              <a:buChar char="Ø"/>
            </a:pPr>
            <a:r>
              <a:rPr lang="en-US" altLang="zh-CN" sz="2400" dirty="0">
                <a:latin typeface="微软雅黑" panose="020B0503020204020204" pitchFamily="34" charset="-122"/>
                <a:ea typeface="微软雅黑" panose="020B0503020204020204" pitchFamily="34" charset="-122"/>
              </a:rPr>
              <a:t>  view(2)</a:t>
            </a:r>
            <a:r>
              <a:rPr lang="zh-CN" altLang="en-US" sz="2400" dirty="0">
                <a:latin typeface="微软雅黑" panose="020B0503020204020204" pitchFamily="34" charset="-122"/>
                <a:ea typeface="微软雅黑" panose="020B0503020204020204" pitchFamily="34" charset="-122"/>
              </a:rPr>
              <a:t>，设置默认的二维视角，</a:t>
            </a:r>
            <a:r>
              <a:rPr lang="en-US" altLang="zh-CN" sz="2400" dirty="0" err="1">
                <a:latin typeface="微软雅黑" panose="020B0503020204020204" pitchFamily="34" charset="-122"/>
                <a:ea typeface="微软雅黑" panose="020B0503020204020204" pitchFamily="34" charset="-122"/>
              </a:rPr>
              <a:t>az</a:t>
            </a:r>
            <a:r>
              <a:rPr lang="en-US" altLang="zh-CN" sz="2400" dirty="0">
                <a:latin typeface="微软雅黑" panose="020B0503020204020204" pitchFamily="34" charset="-122"/>
                <a:ea typeface="微软雅黑" panose="020B0503020204020204" pitchFamily="34" charset="-122"/>
              </a:rPr>
              <a:t> = 0</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el = 90.</a:t>
            </a:r>
          </a:p>
          <a:p>
            <a:pPr algn="l">
              <a:lnSpc>
                <a:spcPct val="150000"/>
              </a:lnSpc>
              <a:spcBef>
                <a:spcPct val="0"/>
              </a:spcBef>
              <a:buClr>
                <a:schemeClr val="hlink"/>
              </a:buClr>
              <a:buFont typeface="Wingdings" pitchFamily="2" charset="2"/>
              <a:buChar char="Ø"/>
            </a:pPr>
            <a:r>
              <a:rPr lang="en-US" altLang="zh-CN" sz="2400" dirty="0">
                <a:latin typeface="微软雅黑" panose="020B0503020204020204" pitchFamily="34" charset="-122"/>
                <a:ea typeface="微软雅黑" panose="020B0503020204020204" pitchFamily="34" charset="-122"/>
              </a:rPr>
              <a:t>  view(3)</a:t>
            </a:r>
            <a:r>
              <a:rPr lang="zh-CN" altLang="en-US" sz="2400" dirty="0">
                <a:latin typeface="微软雅黑" panose="020B0503020204020204" pitchFamily="34" charset="-122"/>
                <a:ea typeface="微软雅黑" panose="020B0503020204020204" pitchFamily="34" charset="-122"/>
              </a:rPr>
              <a:t>，设置默认的三维视角，</a:t>
            </a:r>
            <a:r>
              <a:rPr lang="en-US" altLang="zh-CN" sz="2400" dirty="0" err="1">
                <a:latin typeface="微软雅黑" panose="020B0503020204020204" pitchFamily="34" charset="-122"/>
                <a:ea typeface="微软雅黑" panose="020B0503020204020204" pitchFamily="34" charset="-122"/>
              </a:rPr>
              <a:t>az</a:t>
            </a:r>
            <a:r>
              <a:rPr lang="en-US" altLang="zh-CN" sz="2400" dirty="0">
                <a:latin typeface="微软雅黑" panose="020B0503020204020204" pitchFamily="34" charset="-122"/>
                <a:ea typeface="微软雅黑" panose="020B0503020204020204" pitchFamily="34" charset="-122"/>
              </a:rPr>
              <a:t> = -37.5</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el = 30.</a:t>
            </a:r>
          </a:p>
          <a:p>
            <a:pPr algn="l">
              <a:lnSpc>
                <a:spcPct val="150000"/>
              </a:lnSpc>
              <a:spcBef>
                <a:spcPct val="0"/>
              </a:spcBef>
              <a:buClr>
                <a:schemeClr val="hlink"/>
              </a:buClr>
              <a:buFont typeface="Wingdings" pitchFamily="2" charset="2"/>
              <a:buChar char="Ø"/>
            </a:pPr>
            <a:r>
              <a:rPr lang="en-US" altLang="zh-CN" sz="2400" dirty="0">
                <a:latin typeface="微软雅黑" panose="020B0503020204020204" pitchFamily="34" charset="-122"/>
                <a:ea typeface="微软雅黑" panose="020B0503020204020204" pitchFamily="34" charset="-122"/>
              </a:rPr>
              <a:t>  view(ax,…)</a:t>
            </a:r>
            <a:r>
              <a:rPr lang="zh-CN" altLang="en-US" sz="2400" dirty="0">
                <a:latin typeface="微软雅黑" panose="020B0503020204020204" pitchFamily="34" charset="-122"/>
                <a:ea typeface="微软雅黑" panose="020B0503020204020204" pitchFamily="34" charset="-122"/>
              </a:rPr>
              <a:t>，设置句柄值为</a:t>
            </a:r>
            <a:r>
              <a:rPr lang="en-US" altLang="zh-CN" sz="2400" dirty="0">
                <a:latin typeface="微软雅黑" panose="020B0503020204020204" pitchFamily="34" charset="-122"/>
                <a:ea typeface="微软雅黑" panose="020B0503020204020204" pitchFamily="34" charset="-122"/>
              </a:rPr>
              <a:t>ax</a:t>
            </a:r>
            <a:r>
              <a:rPr lang="zh-CN" altLang="en-US" sz="2400" dirty="0">
                <a:latin typeface="微软雅黑" panose="020B0503020204020204" pitchFamily="34" charset="-122"/>
                <a:ea typeface="微软雅黑" panose="020B0503020204020204" pitchFamily="34" charset="-122"/>
              </a:rPr>
              <a:t>的坐标系的视角。</a:t>
            </a:r>
          </a:p>
          <a:p>
            <a:pPr algn="l">
              <a:lnSpc>
                <a:spcPct val="150000"/>
              </a:lnSpc>
              <a:spcBef>
                <a:spcPct val="0"/>
              </a:spcBef>
              <a:buClr>
                <a:schemeClr val="hlink"/>
              </a:buClr>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az,el</a:t>
            </a:r>
            <a:r>
              <a:rPr lang="en-US" altLang="zh-CN" sz="2400" dirty="0">
                <a:latin typeface="微软雅黑" panose="020B0503020204020204" pitchFamily="34" charset="-122"/>
                <a:ea typeface="微软雅黑" panose="020B0503020204020204" pitchFamily="34" charset="-122"/>
              </a:rPr>
              <a:t>] = view</a:t>
            </a:r>
            <a:r>
              <a:rPr lang="zh-CN" altLang="en-US" sz="2400" dirty="0">
                <a:latin typeface="微软雅黑" panose="020B0503020204020204" pitchFamily="34" charset="-122"/>
                <a:ea typeface="微软雅黑" panose="020B0503020204020204" pitchFamily="34" charset="-122"/>
              </a:rPr>
              <a:t>，返回当前方位角和仰角。</a:t>
            </a:r>
          </a:p>
        </p:txBody>
      </p:sp>
      <p:sp>
        <p:nvSpPr>
          <p:cNvPr id="3" name="页脚占位符 2">
            <a:extLst>
              <a:ext uri="{FF2B5EF4-FFF2-40B4-BE49-F238E27FC236}">
                <a16:creationId xmlns:a16="http://schemas.microsoft.com/office/drawing/2014/main" id="{C1A0A520-8362-4CE6-AB12-0024A09CD6D3}"/>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0E484EED-A056-48EB-AC03-D017FFBC07D1}" type="datetime1">
              <a:rPr lang="zh-CN" altLang="en-US" smtClean="0"/>
              <a:t>2022/11/23</a:t>
            </a:fld>
            <a:endParaRPr lang="en-US" altLang="zh-CN"/>
          </a:p>
        </p:txBody>
      </p:sp>
      <p:sp>
        <p:nvSpPr>
          <p:cNvPr id="73731" name="Rectangle 2"/>
          <p:cNvSpPr>
            <a:spLocks noChangeArrowheads="1"/>
          </p:cNvSpPr>
          <p:nvPr/>
        </p:nvSpPr>
        <p:spPr bwMode="auto">
          <a:xfrm>
            <a:off x="250825" y="973138"/>
            <a:ext cx="8893175" cy="558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s-ES" altLang="zh-CN" sz="1600" dirty="0">
                <a:latin typeface="微软雅黑" panose="020B0503020204020204" pitchFamily="34" charset="-122"/>
                <a:ea typeface="微软雅黑" panose="020B0503020204020204" pitchFamily="34" charset="-122"/>
              </a:rPr>
              <a:t>&gt;&gt; </a:t>
            </a:r>
            <a:r>
              <a:rPr lang="it-IT" altLang="es-ES" sz="1600" dirty="0">
                <a:latin typeface="微软雅黑" panose="020B0503020204020204" pitchFamily="34" charset="-122"/>
                <a:ea typeface="微软雅黑" panose="020B0503020204020204" pitchFamily="34" charset="-122"/>
              </a:rPr>
              <a:t>zi = 0:pi/20:2*pi;  yi = 2+sin(zi);</a:t>
            </a:r>
            <a:endParaRPr lang="es-ES" altLang="es-ES" sz="1600" dirty="0">
              <a:latin typeface="微软雅黑" panose="020B0503020204020204" pitchFamily="34" charset="-122"/>
              <a:ea typeface="微软雅黑" panose="020B0503020204020204" pitchFamily="34" charset="-122"/>
            </a:endParaRP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[x,y,z] = cylinder(yi,100);</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surf(x,y,z);</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xlabel('X'); ylabel('Y'); zlabel('Z');</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set(gca,'color','none');</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set(gca,'XColor',[0.5 0.5 0.5]);</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set(gca,'YColor',[0.5 0.5 0.5]);</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set(gca,'ZColor',[0.5 0.5 0.5]);</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shading interp;</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colormap(copper);</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light('Position',[-4 -1 0]); </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lighting gouraud;</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material metal;  hold on;</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plot3(-4,-1,0,'p','markersize', 18);</a:t>
            </a:r>
          </a:p>
          <a:p>
            <a:pPr algn="l">
              <a:lnSpc>
                <a:spcPct val="150000"/>
              </a:lnSpc>
              <a:spcBef>
                <a:spcPct val="0"/>
              </a:spcBef>
            </a:pPr>
            <a:r>
              <a:rPr lang="es-ES" altLang="es-ES" sz="1600" dirty="0">
                <a:latin typeface="微软雅黑" panose="020B0503020204020204" pitchFamily="34" charset="-122"/>
                <a:ea typeface="微软雅黑" panose="020B0503020204020204" pitchFamily="34" charset="-122"/>
              </a:rPr>
              <a:t>&gt;&gt; text(-4,-1,0,'</a:t>
            </a:r>
            <a:r>
              <a:rPr lang="zh-CN" altLang="en-US" sz="1600" dirty="0">
                <a:latin typeface="微软雅黑" panose="020B0503020204020204" pitchFamily="34" charset="-122"/>
                <a:ea typeface="微软雅黑" panose="020B0503020204020204" pitchFamily="34" charset="-122"/>
              </a:rPr>
              <a:t>光源</a:t>
            </a:r>
            <a:r>
              <a:rPr lang="en-US" altLang="zh-CN" sz="1600" dirty="0">
                <a:latin typeface="微软雅黑" panose="020B0503020204020204" pitchFamily="34" charset="-122"/>
                <a:ea typeface="微软雅黑" panose="020B0503020204020204" pitchFamily="34" charset="-122"/>
              </a:rPr>
              <a:t>','</a:t>
            </a:r>
            <a:r>
              <a:rPr lang="es-ES" altLang="es-ES" sz="1600" dirty="0">
                <a:latin typeface="微软雅黑" panose="020B0503020204020204" pitchFamily="34" charset="-122"/>
                <a:ea typeface="微软雅黑" panose="020B0503020204020204" pitchFamily="34" charset="-122"/>
              </a:rPr>
              <a:t>fontsize',14,'fontweight','bold');</a:t>
            </a:r>
            <a:endParaRPr lang="es-ES" altLang="es-ES" sz="1600" dirty="0">
              <a:solidFill>
                <a:srgbClr val="33CC33"/>
              </a:solidFill>
              <a:latin typeface="微软雅黑" panose="020B0503020204020204" pitchFamily="34" charset="-122"/>
              <a:ea typeface="微软雅黑" panose="020B0503020204020204" pitchFamily="34" charset="-122"/>
            </a:endParaRPr>
          </a:p>
        </p:txBody>
      </p:sp>
      <p:sp>
        <p:nvSpPr>
          <p:cNvPr id="73732" name="Rectangle 3"/>
          <p:cNvSpPr>
            <a:spLocks noChangeArrowheads="1"/>
          </p:cNvSpPr>
          <p:nvPr/>
        </p:nvSpPr>
        <p:spPr bwMode="auto">
          <a:xfrm>
            <a:off x="107950" y="369888"/>
            <a:ext cx="9036050"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en-US" sz="2400" dirty="0">
                <a:solidFill>
                  <a:schemeClr val="bg2"/>
                </a:solidFill>
                <a:latin typeface="微软雅黑" panose="020B0503020204020204" pitchFamily="34" charset="-122"/>
                <a:ea typeface="微软雅黑" panose="020B0503020204020204" pitchFamily="34" charset="-122"/>
              </a:rPr>
              <a:t>【</a:t>
            </a:r>
            <a:r>
              <a:rPr lang="en-US" altLang="en-US" sz="2400" dirty="0">
                <a:solidFill>
                  <a:schemeClr val="hlink"/>
                </a:solidFill>
                <a:latin typeface="微软雅黑" panose="020B0503020204020204" pitchFamily="34" charset="-122"/>
                <a:ea typeface="微软雅黑" panose="020B0503020204020204" pitchFamily="34" charset="-122"/>
              </a:rPr>
              <a:t>例</a:t>
            </a:r>
            <a:r>
              <a:rPr lang="en-US" altLang="zh-CN" sz="2400" dirty="0">
                <a:solidFill>
                  <a:schemeClr val="hlink"/>
                </a:solidFill>
                <a:latin typeface="微软雅黑" panose="020B0503020204020204" pitchFamily="34" charset="-122"/>
                <a:ea typeface="微软雅黑" panose="020B0503020204020204" pitchFamily="34" charset="-122"/>
              </a:rPr>
              <a:t>4</a:t>
            </a:r>
            <a:r>
              <a:rPr lang="en-US" altLang="en-US" sz="2400" dirty="0">
                <a:solidFill>
                  <a:schemeClr val="hlink"/>
                </a:solidFill>
                <a:latin typeface="微软雅黑" panose="020B0503020204020204" pitchFamily="34" charset="-122"/>
                <a:ea typeface="微软雅黑" panose="020B0503020204020204" pitchFamily="34" charset="-122"/>
              </a:rPr>
              <a:t>-5</a:t>
            </a:r>
            <a:r>
              <a:rPr lang="en-US" altLang="en-US"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绘制带光照的花瓶。</a:t>
            </a:r>
            <a:endParaRPr lang="en-US" altLang="en-US" sz="2400" dirty="0">
              <a:solidFill>
                <a:schemeClr val="bg2"/>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2DD400CC-CD30-4AE2-9251-95517DBC09B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43" t="6548" r="5238" b="3773"/>
          <a:stretch>
            <a:fillRect/>
          </a:stretch>
        </p:blipFill>
        <p:spPr bwMode="auto">
          <a:xfrm>
            <a:off x="3662148" y="1814951"/>
            <a:ext cx="5302340" cy="388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BB0C5084-90C0-4093-8F87-2615A4B39AF1}"/>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3F1CDD2E-222B-4A4E-A26E-EC1BBE204AA5}" type="datetime1">
              <a:rPr lang="zh-CN" altLang="en-US" smtClean="0"/>
              <a:t>2022/11/23</a:t>
            </a:fld>
            <a:endParaRPr lang="en-US" altLang="zh-CN"/>
          </a:p>
        </p:txBody>
      </p:sp>
      <p:sp>
        <p:nvSpPr>
          <p:cNvPr id="7" name="Text Box 2"/>
          <p:cNvSpPr txBox="1">
            <a:spLocks noChangeArrowheads="1"/>
          </p:cNvSpPr>
          <p:nvPr/>
        </p:nvSpPr>
        <p:spPr bwMode="auto">
          <a:xfrm>
            <a:off x="395288" y="548680"/>
            <a:ext cx="8353425" cy="701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r>
              <a:rPr lang="zh-CN" altLang="en-US" b="1" dirty="0">
                <a:latin typeface="微软雅黑" panose="020B0503020204020204" pitchFamily="34" charset="-122"/>
                <a:ea typeface="微软雅黑" panose="020B0503020204020204" pitchFamily="34" charset="-122"/>
              </a:rPr>
              <a:t>第五节  基于函数句柄绘图</a:t>
            </a:r>
          </a:p>
        </p:txBody>
      </p:sp>
      <p:sp>
        <p:nvSpPr>
          <p:cNvPr id="9" name="Text Box 2">
            <a:extLst>
              <a:ext uri="{FF2B5EF4-FFF2-40B4-BE49-F238E27FC236}">
                <a16:creationId xmlns:a16="http://schemas.microsoft.com/office/drawing/2014/main" id="{221542C1-95CE-4877-80B0-D161CD70BDB5}"/>
              </a:ext>
            </a:extLst>
          </p:cNvPr>
          <p:cNvSpPr txBox="1">
            <a:spLocks noChangeArrowheads="1"/>
          </p:cNvSpPr>
          <p:nvPr/>
        </p:nvSpPr>
        <p:spPr bwMode="auto">
          <a:xfrm>
            <a:off x="338348" y="1671190"/>
            <a:ext cx="632188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r>
              <a:rPr lang="zh-CN" altLang="en-US" sz="2400" dirty="0">
                <a:latin typeface="微软雅黑" panose="020B0503020204020204" pitchFamily="34" charset="-122"/>
                <a:ea typeface="微软雅黑" panose="020B0503020204020204" pitchFamily="34" charset="-122"/>
              </a:rPr>
              <a:t>一、函数作图的</a:t>
            </a:r>
            <a:r>
              <a:rPr lang="en-US" altLang="zh-CN" sz="2400" dirty="0">
                <a:latin typeface="微软雅黑" panose="020B0503020204020204" pitchFamily="34" charset="-122"/>
                <a:ea typeface="微软雅黑" panose="020B0503020204020204" pitchFamily="34" charset="-122"/>
              </a:rPr>
              <a:t>MATLAB</a:t>
            </a:r>
            <a:r>
              <a:rPr lang="zh-CN" altLang="en-US" sz="2400" dirty="0">
                <a:latin typeface="微软雅黑" panose="020B0503020204020204" pitchFamily="34" charset="-122"/>
                <a:ea typeface="微软雅黑" panose="020B0503020204020204" pitchFamily="34" charset="-122"/>
              </a:rPr>
              <a:t>函数</a:t>
            </a:r>
          </a:p>
        </p:txBody>
      </p:sp>
      <p:graphicFrame>
        <p:nvGraphicFramePr>
          <p:cNvPr id="10" name="表格 9">
            <a:extLst>
              <a:ext uri="{FF2B5EF4-FFF2-40B4-BE49-F238E27FC236}">
                <a16:creationId xmlns:a16="http://schemas.microsoft.com/office/drawing/2014/main" id="{CEEF7404-CF34-4E87-BD69-90ED7425AB95}"/>
              </a:ext>
            </a:extLst>
          </p:cNvPr>
          <p:cNvGraphicFramePr>
            <a:graphicFrameLocks noGrp="1"/>
          </p:cNvGraphicFramePr>
          <p:nvPr>
            <p:extLst>
              <p:ext uri="{D42A27DB-BD31-4B8C-83A1-F6EECF244321}">
                <p14:modId xmlns:p14="http://schemas.microsoft.com/office/powerpoint/2010/main" val="1019755100"/>
              </p:ext>
            </p:extLst>
          </p:nvPr>
        </p:nvGraphicFramePr>
        <p:xfrm>
          <a:off x="457199" y="2420887"/>
          <a:ext cx="8291513" cy="3888433"/>
        </p:xfrm>
        <a:graphic>
          <a:graphicData uri="http://schemas.openxmlformats.org/drawingml/2006/table">
            <a:tbl>
              <a:tblPr firstRow="1" firstCol="1" bandRow="1"/>
              <a:tblGrid>
                <a:gridCol w="1249307">
                  <a:extLst>
                    <a:ext uri="{9D8B030D-6E8A-4147-A177-3AD203B41FA5}">
                      <a16:colId xmlns:a16="http://schemas.microsoft.com/office/drawing/2014/main" val="1054963604"/>
                    </a:ext>
                  </a:extLst>
                </a:gridCol>
                <a:gridCol w="2321606">
                  <a:extLst>
                    <a:ext uri="{9D8B030D-6E8A-4147-A177-3AD203B41FA5}">
                      <a16:colId xmlns:a16="http://schemas.microsoft.com/office/drawing/2014/main" val="3587236500"/>
                    </a:ext>
                  </a:extLst>
                </a:gridCol>
                <a:gridCol w="1315577">
                  <a:extLst>
                    <a:ext uri="{9D8B030D-6E8A-4147-A177-3AD203B41FA5}">
                      <a16:colId xmlns:a16="http://schemas.microsoft.com/office/drawing/2014/main" val="3300095963"/>
                    </a:ext>
                  </a:extLst>
                </a:gridCol>
                <a:gridCol w="3405023">
                  <a:extLst>
                    <a:ext uri="{9D8B030D-6E8A-4147-A177-3AD203B41FA5}">
                      <a16:colId xmlns:a16="http://schemas.microsoft.com/office/drawing/2014/main" val="4072640873"/>
                    </a:ext>
                  </a:extLst>
                </a:gridCol>
              </a:tblGrid>
              <a:tr h="423835">
                <a:tc>
                  <a:txBody>
                    <a:bodyPr/>
                    <a:lstStyle/>
                    <a:p>
                      <a:pPr algn="just">
                        <a:spcAft>
                          <a:spcPts val="0"/>
                        </a:spcAft>
                      </a:pPr>
                      <a:r>
                        <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函数名</a:t>
                      </a: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说明</a:t>
                      </a: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函数名</a:t>
                      </a: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说明</a:t>
                      </a: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6858034"/>
                  </a:ext>
                </a:extLst>
              </a:tr>
              <a:tr h="423835">
                <a:tc>
                  <a:txBody>
                    <a:bodyPr/>
                    <a:lstStyle/>
                    <a:p>
                      <a:pPr algn="l">
                        <a:spcAft>
                          <a:spcPts val="0"/>
                        </a:spcAft>
                      </a:pPr>
                      <a:r>
                        <a:rPr lang="en-US" sz="1800" kern="100" dirty="0" err="1">
                          <a:effectLst/>
                          <a:latin typeface="等线" panose="02010600030101010101" pitchFamily="2" charset="-122"/>
                          <a:ea typeface="等线" panose="02010600030101010101" pitchFamily="2" charset="-122"/>
                          <a:cs typeface="Times New Roman" panose="02020603050405020304" pitchFamily="18" charset="0"/>
                        </a:rPr>
                        <a:t>fplot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绘制平面曲线</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ezplot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绘制平面曲线</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5371239"/>
                  </a:ext>
                </a:extLst>
              </a:tr>
              <a:tr h="423835">
                <a:tc>
                  <a:txBody>
                    <a:bodyPr/>
                    <a:lstStyle/>
                    <a:p>
                      <a:pPr algn="l">
                        <a:spcAft>
                          <a:spcPts val="0"/>
                        </a:spcAft>
                      </a:pPr>
                      <a:r>
                        <a:rPr lang="en-US" sz="1800" kern="100">
                          <a:effectLst/>
                          <a:latin typeface="等线" panose="02010600030101010101" pitchFamily="2" charset="-122"/>
                          <a:ea typeface="等线" panose="02010600030101010101" pitchFamily="2" charset="-122"/>
                          <a:cs typeface="Times New Roman" panose="02020603050405020304" pitchFamily="18" charset="0"/>
                        </a:rPr>
                        <a:t>fplot3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绘制三维曲线</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ezplot3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绘制三维曲线</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6024734"/>
                  </a:ext>
                </a:extLst>
              </a:tr>
              <a:tr h="423835">
                <a:tc>
                  <a:txBody>
                    <a:bodyPr/>
                    <a:lstStyle/>
                    <a:p>
                      <a:pPr algn="l">
                        <a:spcAft>
                          <a:spcPts val="0"/>
                        </a:spcAft>
                      </a:pPr>
                      <a:r>
                        <a:rPr lang="en-US" sz="1800" kern="100">
                          <a:effectLst/>
                          <a:latin typeface="等线" panose="02010600030101010101" pitchFamily="2" charset="-122"/>
                          <a:ea typeface="等线" panose="02010600030101010101" pitchFamily="2" charset="-122"/>
                          <a:cs typeface="Times New Roman" panose="02020603050405020304" pitchFamily="18" charset="0"/>
                        </a:rPr>
                        <a:t>fmesh</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绘制三维网</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格</a:t>
                      </a: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ezmesh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绘制三维网</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格</a:t>
                      </a: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730257"/>
                  </a:ext>
                </a:extLst>
              </a:tr>
              <a:tr h="423835">
                <a:tc>
                  <a:txBody>
                    <a:bodyPr/>
                    <a:lstStyle/>
                    <a:p>
                      <a:pPr algn="l">
                        <a:spcAft>
                          <a:spcPts val="0"/>
                        </a:spcAft>
                      </a:pPr>
                      <a:r>
                        <a:rPr lang="en-US" sz="1800" kern="100">
                          <a:effectLst/>
                          <a:latin typeface="等线" panose="02010600030101010101" pitchFamily="2" charset="-122"/>
                          <a:ea typeface="等线" panose="02010600030101010101" pitchFamily="2" charset="-122"/>
                          <a:cs typeface="Times New Roman" panose="02020603050405020304" pitchFamily="18" charset="0"/>
                        </a:rPr>
                        <a:t>fsurf</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绘制三维面图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1800" kern="100" dirty="0" err="1">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ezsurf</a:t>
                      </a:r>
                      <a:endParaRPr lang="zh-CN" altLang="en-US"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绘制三维面图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814755"/>
                  </a:ext>
                </a:extLst>
              </a:tr>
              <a:tr h="423835">
                <a:tc>
                  <a:txBody>
                    <a:bodyPr/>
                    <a:lstStyle/>
                    <a:p>
                      <a:pPr algn="l">
                        <a:spcAft>
                          <a:spcPts val="0"/>
                        </a:spcAft>
                      </a:pPr>
                      <a:r>
                        <a:rPr lang="en-US" sz="1800" kern="100">
                          <a:effectLst/>
                          <a:latin typeface="等线" panose="02010600030101010101" pitchFamily="2" charset="-122"/>
                          <a:ea typeface="等线" panose="02010600030101010101" pitchFamily="2" charset="-122"/>
                          <a:cs typeface="Times New Roman" panose="02020603050405020304" pitchFamily="18" charset="0"/>
                        </a:rPr>
                        <a:t>fcontour</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绘制等高线图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latinLnBrk="0" hangingPunct="1">
                        <a:spcAft>
                          <a:spcPts val="0"/>
                        </a:spcAft>
                      </a:pPr>
                      <a:r>
                        <a:rPr lang="en-US" altLang="zh-CN" sz="1800" kern="100" dirty="0" err="1">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ezcontour</a:t>
                      </a:r>
                      <a:endParaRPr lang="zh-CN" altLang="en-US"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绘制等高线图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7963220"/>
                  </a:ext>
                </a:extLst>
              </a:tr>
              <a:tr h="423835">
                <a:tc>
                  <a:txBody>
                    <a:bodyPr/>
                    <a:lstStyle/>
                    <a:p>
                      <a:pPr algn="l">
                        <a:spcAft>
                          <a:spcPts val="0"/>
                        </a:spcAft>
                      </a:pPr>
                      <a:r>
                        <a:rPr lang="en-US" sz="1800" kern="100">
                          <a:effectLst/>
                          <a:latin typeface="等线" panose="02010600030101010101" pitchFamily="2" charset="-122"/>
                          <a:ea typeface="等线" panose="02010600030101010101" pitchFamily="2" charset="-122"/>
                          <a:cs typeface="Times New Roman" panose="02020603050405020304" pitchFamily="18" charset="0"/>
                        </a:rPr>
                        <a:t>fimplicit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a:effectLst/>
                          <a:latin typeface="等线" panose="02010600030101010101" pitchFamily="2" charset="-122"/>
                          <a:ea typeface="等线" panose="02010600030101010101" pitchFamily="2" charset="-122"/>
                          <a:cs typeface="Times New Roman" panose="02020603050405020304" pitchFamily="18" charset="0"/>
                        </a:rPr>
                        <a:t>绘制平面隐函数图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latinLnBrk="0" hangingPunct="1">
                        <a:spcAft>
                          <a:spcPts val="0"/>
                        </a:spcAft>
                      </a:pPr>
                      <a:r>
                        <a:rPr lang="en-US" altLang="zh-CN" sz="1800" kern="100" dirty="0" err="1">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ezcontourf</a:t>
                      </a:r>
                      <a:endParaRPr lang="zh-CN" altLang="en-US"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latinLnBrk="0" hangingPunct="1">
                        <a:spcAft>
                          <a:spcPts val="0"/>
                        </a:spcAft>
                      </a:pPr>
                      <a:r>
                        <a:rPr lang="zh-CN" altLang="en-US"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绘制填充式等高线图</a:t>
                      </a: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374833"/>
                  </a:ext>
                </a:extLst>
              </a:tr>
              <a:tr h="460794">
                <a:tc>
                  <a:txBody>
                    <a:bodyPr/>
                    <a:lstStyle/>
                    <a:p>
                      <a:pPr algn="l">
                        <a:spcAft>
                          <a:spcPts val="0"/>
                        </a:spcAft>
                      </a:pPr>
                      <a:r>
                        <a:rPr lang="en-US" sz="1800" kern="100">
                          <a:effectLst/>
                          <a:latin typeface="等线" panose="02010600030101010101" pitchFamily="2" charset="-122"/>
                          <a:ea typeface="等线" panose="02010600030101010101" pitchFamily="2" charset="-122"/>
                          <a:cs typeface="Times New Roman" panose="02020603050405020304" pitchFamily="18" charset="0"/>
                        </a:rPr>
                        <a:t>fimplicit3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绘制三维隐函数图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latinLnBrk="0" hangingPunct="1">
                        <a:spcAft>
                          <a:spcPts val="0"/>
                        </a:spcAft>
                      </a:pPr>
                      <a:r>
                        <a:rPr lang="en-US" altLang="zh-CN" sz="1800" kern="100" dirty="0" err="1">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ezsurfc</a:t>
                      </a:r>
                      <a:endParaRPr lang="zh-CN" altLang="en-US"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latinLnBrk="0" hangingPunct="1">
                        <a:spcAft>
                          <a:spcPts val="0"/>
                        </a:spcAft>
                      </a:pPr>
                      <a:r>
                        <a:rPr lang="zh-CN" altLang="en-US"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绘制带有等高线的三维面图</a:t>
                      </a: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4926544"/>
                  </a:ext>
                </a:extLst>
              </a:tr>
              <a:tr h="460794">
                <a:tc>
                  <a:txBody>
                    <a:bodyPr/>
                    <a:lstStyle/>
                    <a:p>
                      <a:pPr algn="l">
                        <a:spcAft>
                          <a:spcPts val="0"/>
                        </a:spcAft>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ezpolar</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绘制极坐标函数图</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latinLnBrk="0" hangingPunct="1">
                        <a:spcAft>
                          <a:spcPts val="0"/>
                        </a:spcAft>
                      </a:pPr>
                      <a:endParaRPr lang="zh-CN" altLang="en-US"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latinLnBrk="0" hangingPunct="1">
                        <a:spcAft>
                          <a:spcPts val="0"/>
                        </a:spcAft>
                      </a:pPr>
                      <a:endParaRPr lang="zh-CN" altLang="en-US"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3722" marR="637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0425827"/>
                  </a:ext>
                </a:extLst>
              </a:tr>
            </a:tbl>
          </a:graphicData>
        </a:graphic>
      </p:graphicFrame>
      <p:sp>
        <p:nvSpPr>
          <p:cNvPr id="3" name="页脚占位符 2">
            <a:extLst>
              <a:ext uri="{FF2B5EF4-FFF2-40B4-BE49-F238E27FC236}">
                <a16:creationId xmlns:a16="http://schemas.microsoft.com/office/drawing/2014/main" id="{D3C6E221-37F6-4E61-B956-74D5388D70D6}"/>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811244324"/>
      </p:ext>
    </p:extLst>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E34B3B6-A312-423F-8DFF-2E72875B62E8}"/>
              </a:ext>
            </a:extLst>
          </p:cNvPr>
          <p:cNvSpPr>
            <a:spLocks noGrp="1"/>
          </p:cNvSpPr>
          <p:nvPr>
            <p:ph type="dt" sz="half" idx="10"/>
          </p:nvPr>
        </p:nvSpPr>
        <p:spPr/>
        <p:txBody>
          <a:bodyPr/>
          <a:lstStyle/>
          <a:p>
            <a:pPr>
              <a:defRPr/>
            </a:pPr>
            <a:fld id="{45DE042D-8E2B-4202-A07C-2543FC5232F7}" type="datetime1">
              <a:rPr lang="zh-CN" altLang="en-US" smtClean="0"/>
              <a:t>2022/11/23</a:t>
            </a:fld>
            <a:endParaRPr lang="en-US" altLang="zh-CN"/>
          </a:p>
        </p:txBody>
      </p:sp>
      <p:sp>
        <p:nvSpPr>
          <p:cNvPr id="5" name="Text Box 2">
            <a:extLst>
              <a:ext uri="{FF2B5EF4-FFF2-40B4-BE49-F238E27FC236}">
                <a16:creationId xmlns:a16="http://schemas.microsoft.com/office/drawing/2014/main" id="{EB74D37D-B59A-47AB-8414-FEDE0B8A22BE}"/>
              </a:ext>
            </a:extLst>
          </p:cNvPr>
          <p:cNvSpPr txBox="1">
            <a:spLocks noChangeArrowheads="1"/>
          </p:cNvSpPr>
          <p:nvPr/>
        </p:nvSpPr>
        <p:spPr bwMode="auto">
          <a:xfrm>
            <a:off x="338348" y="476672"/>
            <a:ext cx="632188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spcBef>
                <a:spcPct val="0"/>
              </a:spcBef>
            </a:pPr>
            <a:r>
              <a:rPr lang="zh-CN" altLang="en-US" sz="2400" dirty="0">
                <a:solidFill>
                  <a:prstClr val="black"/>
                </a:solidFill>
                <a:latin typeface="微软雅黑" panose="020B0503020204020204" pitchFamily="34" charset="-122"/>
                <a:ea typeface="微软雅黑" panose="020B0503020204020204" pitchFamily="34" charset="-122"/>
              </a:rPr>
              <a:t>二、函数作图的应用案例</a:t>
            </a:r>
          </a:p>
        </p:txBody>
      </p:sp>
      <p:grpSp>
        <p:nvGrpSpPr>
          <p:cNvPr id="6" name="Group 7">
            <a:extLst>
              <a:ext uri="{FF2B5EF4-FFF2-40B4-BE49-F238E27FC236}">
                <a16:creationId xmlns:a16="http://schemas.microsoft.com/office/drawing/2014/main" id="{367C4D48-6864-4A55-B495-F815F4971EDA}"/>
              </a:ext>
            </a:extLst>
          </p:cNvPr>
          <p:cNvGrpSpPr>
            <a:grpSpLocks/>
          </p:cNvGrpSpPr>
          <p:nvPr/>
        </p:nvGrpSpPr>
        <p:grpSpPr bwMode="auto">
          <a:xfrm>
            <a:off x="214282" y="1010345"/>
            <a:ext cx="8607456" cy="1398982"/>
            <a:chOff x="113" y="359"/>
            <a:chExt cx="5534" cy="1175"/>
          </a:xfrm>
        </p:grpSpPr>
        <p:sp>
          <p:nvSpPr>
            <p:cNvPr id="7" name="Rectangle 5">
              <a:extLst>
                <a:ext uri="{FF2B5EF4-FFF2-40B4-BE49-F238E27FC236}">
                  <a16:creationId xmlns:a16="http://schemas.microsoft.com/office/drawing/2014/main" id="{AC6165D0-F63E-4315-9CBB-7F132D1588EA}"/>
                </a:ext>
              </a:extLst>
            </p:cNvPr>
            <p:cNvSpPr>
              <a:spLocks noChangeArrowheads="1"/>
            </p:cNvSpPr>
            <p:nvPr/>
          </p:nvSpPr>
          <p:spPr bwMode="auto">
            <a:xfrm>
              <a:off x="113" y="359"/>
              <a:ext cx="5534"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1" fontAlgn="auto" latinLnBrk="0" hangingPunct="1">
                <a:lnSpc>
                  <a:spcPct val="150000"/>
                </a:lnSpc>
                <a:spcBef>
                  <a:spcPct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en-US"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例5-</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1</a:t>
              </a: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绘制以下显式函数的图形</a:t>
              </a:r>
              <a:endPar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aphicFrame>
          <p:nvGraphicFramePr>
            <p:cNvPr id="8" name="Object 6">
              <a:extLst>
                <a:ext uri="{FF2B5EF4-FFF2-40B4-BE49-F238E27FC236}">
                  <a16:creationId xmlns:a16="http://schemas.microsoft.com/office/drawing/2014/main" id="{A78D3A74-4723-422E-B295-528A585C2807}"/>
                </a:ext>
              </a:extLst>
            </p:cNvPr>
            <p:cNvGraphicFramePr>
              <a:graphicFrameLocks noChangeAspect="1"/>
            </p:cNvGraphicFramePr>
            <p:nvPr>
              <p:extLst>
                <p:ext uri="{D42A27DB-BD31-4B8C-83A1-F6EECF244321}">
                  <p14:modId xmlns:p14="http://schemas.microsoft.com/office/powerpoint/2010/main" val="4121997029"/>
                </p:ext>
              </p:extLst>
            </p:nvPr>
          </p:nvGraphicFramePr>
          <p:xfrm>
            <a:off x="971" y="878"/>
            <a:ext cx="4027" cy="656"/>
          </p:xfrm>
          <a:graphic>
            <a:graphicData uri="http://schemas.openxmlformats.org/presentationml/2006/ole">
              <mc:AlternateContent xmlns:mc="http://schemas.openxmlformats.org/markup-compatibility/2006">
                <mc:Choice xmlns:v="urn:schemas-microsoft-com:vml" Requires="v">
                  <p:oleObj name="Equation" r:id="rId2" imgW="2019240" imgH="330120" progId="Equation.DSMT4">
                    <p:embed/>
                  </p:oleObj>
                </mc:Choice>
                <mc:Fallback>
                  <p:oleObj name="Equation" r:id="rId2" imgW="2019240" imgH="330120" progId="Equation.DSMT4">
                    <p:embed/>
                    <p:pic>
                      <p:nvPicPr>
                        <p:cNvPr id="8" name="Object 6">
                          <a:extLst>
                            <a:ext uri="{FF2B5EF4-FFF2-40B4-BE49-F238E27FC236}">
                              <a16:creationId xmlns:a16="http://schemas.microsoft.com/office/drawing/2014/main" id="{17410841-E65A-40B0-B85B-7D35F780C01A}"/>
                            </a:ext>
                          </a:extLst>
                        </p:cNvPr>
                        <p:cNvPicPr>
                          <a:picLocks noChangeAspect="1" noChangeArrowheads="1"/>
                        </p:cNvPicPr>
                        <p:nvPr/>
                      </p:nvPicPr>
                      <p:blipFill>
                        <a:blip r:embed="rId3"/>
                        <a:srcRect/>
                        <a:stretch>
                          <a:fillRect/>
                        </a:stretch>
                      </p:blipFill>
                      <p:spPr bwMode="auto">
                        <a:xfrm>
                          <a:off x="971" y="878"/>
                          <a:ext cx="4027" cy="656"/>
                        </a:xfrm>
                        <a:prstGeom prst="rect">
                          <a:avLst/>
                        </a:prstGeom>
                        <a:noFill/>
                      </p:spPr>
                    </p:pic>
                  </p:oleObj>
                </mc:Fallback>
              </mc:AlternateContent>
            </a:graphicData>
          </a:graphic>
        </p:graphicFrame>
      </p:grpSp>
      <p:sp>
        <p:nvSpPr>
          <p:cNvPr id="9" name="Rectangle 2">
            <a:extLst>
              <a:ext uri="{FF2B5EF4-FFF2-40B4-BE49-F238E27FC236}">
                <a16:creationId xmlns:a16="http://schemas.microsoft.com/office/drawing/2014/main" id="{C2DE09A4-610C-44D4-AC33-2B98C6233454}"/>
              </a:ext>
            </a:extLst>
          </p:cNvPr>
          <p:cNvSpPr>
            <a:spLocks noChangeArrowheads="1"/>
          </p:cNvSpPr>
          <p:nvPr/>
        </p:nvSpPr>
        <p:spPr bwMode="auto">
          <a:xfrm>
            <a:off x="500034" y="2420888"/>
            <a:ext cx="8643967" cy="1556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s-ES" altLang="zh-CN" sz="2200" dirty="0">
                <a:solidFill>
                  <a:prstClr val="black"/>
                </a:solidFill>
                <a:latin typeface="微软雅黑" pitchFamily="34" charset="-122"/>
                <a:ea typeface="微软雅黑" pitchFamily="34" charset="-122"/>
              </a:rPr>
              <a:t>&gt;&gt; fun1 = @(x)-x.*cos(5*exp(1-x.^2));</a:t>
            </a:r>
          </a:p>
          <a:p>
            <a:pPr algn="l">
              <a:lnSpc>
                <a:spcPct val="150000"/>
              </a:lnSpc>
              <a:spcBef>
                <a:spcPct val="0"/>
              </a:spcBef>
            </a:pPr>
            <a:r>
              <a:rPr lang="es-ES" altLang="zh-CN" sz="2200" dirty="0">
                <a:solidFill>
                  <a:prstClr val="black"/>
                </a:solidFill>
                <a:latin typeface="微软雅黑" pitchFamily="34" charset="-122"/>
                <a:ea typeface="微软雅黑" pitchFamily="34" charset="-122"/>
              </a:rPr>
              <a:t>&gt;&gt; fplot(fun1,[-2,2],'r*-','MarkerEdgeColor','b')</a:t>
            </a:r>
          </a:p>
          <a:p>
            <a:pPr algn="l">
              <a:lnSpc>
                <a:spcPct val="150000"/>
              </a:lnSpc>
              <a:spcBef>
                <a:spcPct val="0"/>
              </a:spcBef>
            </a:pPr>
            <a:r>
              <a:rPr lang="es-ES" altLang="zh-CN" sz="2200" dirty="0">
                <a:solidFill>
                  <a:prstClr val="black"/>
                </a:solidFill>
                <a:latin typeface="微软雅黑" pitchFamily="34" charset="-122"/>
                <a:ea typeface="微软雅黑" pitchFamily="34" charset="-122"/>
              </a:rPr>
              <a:t>&gt;&gt; xlabel('x'); ylabel('y = f(x)')</a:t>
            </a:r>
            <a:endParaRPr lang="es-ES" altLang="es-ES" sz="2200" dirty="0">
              <a:solidFill>
                <a:srgbClr val="33CC33"/>
              </a:solidFill>
              <a:latin typeface="微软雅黑" pitchFamily="34" charset="-122"/>
              <a:ea typeface="微软雅黑" pitchFamily="34" charset="-122"/>
            </a:endParaRPr>
          </a:p>
        </p:txBody>
      </p:sp>
      <p:pic>
        <p:nvPicPr>
          <p:cNvPr id="10" name="图片 9">
            <a:extLst>
              <a:ext uri="{FF2B5EF4-FFF2-40B4-BE49-F238E27FC236}">
                <a16:creationId xmlns:a16="http://schemas.microsoft.com/office/drawing/2014/main" id="{3509B5E5-A78C-4CBE-9E1F-2231C882FC36}"/>
              </a:ext>
            </a:extLst>
          </p:cNvPr>
          <p:cNvPicPr>
            <a:picLocks noChangeAspect="1"/>
          </p:cNvPicPr>
          <p:nvPr/>
        </p:nvPicPr>
        <p:blipFill>
          <a:blip r:embed="rId4"/>
          <a:stretch>
            <a:fillRect/>
          </a:stretch>
        </p:blipFill>
        <p:spPr>
          <a:xfrm>
            <a:off x="4355976" y="3645024"/>
            <a:ext cx="4687704" cy="2773488"/>
          </a:xfrm>
          <a:prstGeom prst="rect">
            <a:avLst/>
          </a:prstGeom>
        </p:spPr>
      </p:pic>
      <p:sp>
        <p:nvSpPr>
          <p:cNvPr id="4" name="页脚占位符 3">
            <a:extLst>
              <a:ext uri="{FF2B5EF4-FFF2-40B4-BE49-F238E27FC236}">
                <a16:creationId xmlns:a16="http://schemas.microsoft.com/office/drawing/2014/main" id="{411CACEC-2444-4416-9DB3-5D193BB6705E}"/>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730140465"/>
      </p:ext>
    </p:extLst>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66900F-BB31-4CC9-86BA-397898231226}"/>
              </a:ext>
            </a:extLst>
          </p:cNvPr>
          <p:cNvSpPr>
            <a:spLocks noGrp="1"/>
          </p:cNvSpPr>
          <p:nvPr>
            <p:ph type="dt" sz="half" idx="10"/>
          </p:nvPr>
        </p:nvSpPr>
        <p:spPr/>
        <p:txBody>
          <a:bodyPr/>
          <a:lstStyle/>
          <a:p>
            <a:pPr>
              <a:defRPr/>
            </a:pPr>
            <a:fld id="{73E240AD-9568-4844-8F8B-BCEEBDA06652}" type="datetime1">
              <a:rPr lang="zh-CN" altLang="en-US" smtClean="0"/>
              <a:t>2022/11/23</a:t>
            </a:fld>
            <a:endParaRPr lang="en-US" altLang="zh-CN"/>
          </a:p>
        </p:txBody>
      </p:sp>
      <p:grpSp>
        <p:nvGrpSpPr>
          <p:cNvPr id="4" name="Group 7">
            <a:extLst>
              <a:ext uri="{FF2B5EF4-FFF2-40B4-BE49-F238E27FC236}">
                <a16:creationId xmlns:a16="http://schemas.microsoft.com/office/drawing/2014/main" id="{4CA90502-32A9-4547-9D15-2C4471558071}"/>
              </a:ext>
            </a:extLst>
          </p:cNvPr>
          <p:cNvGrpSpPr>
            <a:grpSpLocks/>
          </p:cNvGrpSpPr>
          <p:nvPr/>
        </p:nvGrpSpPr>
        <p:grpSpPr bwMode="auto">
          <a:xfrm>
            <a:off x="214282" y="548680"/>
            <a:ext cx="8607457" cy="1302541"/>
            <a:chOff x="113" y="359"/>
            <a:chExt cx="5534" cy="1094"/>
          </a:xfrm>
        </p:grpSpPr>
        <p:sp>
          <p:nvSpPr>
            <p:cNvPr id="5" name="Rectangle 5">
              <a:extLst>
                <a:ext uri="{FF2B5EF4-FFF2-40B4-BE49-F238E27FC236}">
                  <a16:creationId xmlns:a16="http://schemas.microsoft.com/office/drawing/2014/main" id="{2C0F34BA-7D07-4043-933B-E85AB1E44E97}"/>
                </a:ext>
              </a:extLst>
            </p:cNvPr>
            <p:cNvSpPr>
              <a:spLocks noChangeArrowheads="1"/>
            </p:cNvSpPr>
            <p:nvPr/>
          </p:nvSpPr>
          <p:spPr bwMode="auto">
            <a:xfrm>
              <a:off x="113" y="359"/>
              <a:ext cx="5534"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1" fontAlgn="auto" latinLnBrk="0" hangingPunct="1">
                <a:lnSpc>
                  <a:spcPct val="150000"/>
                </a:lnSpc>
                <a:spcBef>
                  <a:spcPct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en-US"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例5-</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2</a:t>
              </a: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绘制以下隐函数的图形</a:t>
              </a:r>
              <a:endPar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aphicFrame>
          <p:nvGraphicFramePr>
            <p:cNvPr id="6" name="Object 6">
              <a:extLst>
                <a:ext uri="{FF2B5EF4-FFF2-40B4-BE49-F238E27FC236}">
                  <a16:creationId xmlns:a16="http://schemas.microsoft.com/office/drawing/2014/main" id="{D57AFDC3-DA66-4CA2-8028-2578FB0B2F81}"/>
                </a:ext>
              </a:extLst>
            </p:cNvPr>
            <p:cNvGraphicFramePr>
              <a:graphicFrameLocks noChangeAspect="1"/>
            </p:cNvGraphicFramePr>
            <p:nvPr>
              <p:extLst>
                <p:ext uri="{D42A27DB-BD31-4B8C-83A1-F6EECF244321}">
                  <p14:modId xmlns:p14="http://schemas.microsoft.com/office/powerpoint/2010/main" val="1254688350"/>
                </p:ext>
              </p:extLst>
            </p:nvPr>
          </p:nvGraphicFramePr>
          <p:xfrm>
            <a:off x="461" y="994"/>
            <a:ext cx="5103" cy="459"/>
          </p:xfrm>
          <a:graphic>
            <a:graphicData uri="http://schemas.openxmlformats.org/presentationml/2006/ole">
              <mc:AlternateContent xmlns:mc="http://schemas.openxmlformats.org/markup-compatibility/2006">
                <mc:Choice xmlns:v="urn:schemas-microsoft-com:vml" Requires="v">
                  <p:oleObj name="Equation" r:id="rId2" imgW="2806560" imgH="253800" progId="Equation.DSMT4">
                    <p:embed/>
                  </p:oleObj>
                </mc:Choice>
                <mc:Fallback>
                  <p:oleObj name="Equation" r:id="rId2" imgW="2806560" imgH="253800" progId="Equation.DSMT4">
                    <p:embed/>
                    <p:pic>
                      <p:nvPicPr>
                        <p:cNvPr id="8" name="Object 6">
                          <a:extLst>
                            <a:ext uri="{FF2B5EF4-FFF2-40B4-BE49-F238E27FC236}">
                              <a16:creationId xmlns:a16="http://schemas.microsoft.com/office/drawing/2014/main" id="{17410841-E65A-40B0-B85B-7D35F780C01A}"/>
                            </a:ext>
                          </a:extLst>
                        </p:cNvPr>
                        <p:cNvPicPr>
                          <a:picLocks noChangeAspect="1" noChangeArrowheads="1"/>
                        </p:cNvPicPr>
                        <p:nvPr/>
                      </p:nvPicPr>
                      <p:blipFill>
                        <a:blip r:embed="rId3"/>
                        <a:srcRect/>
                        <a:stretch>
                          <a:fillRect/>
                        </a:stretch>
                      </p:blipFill>
                      <p:spPr bwMode="auto">
                        <a:xfrm>
                          <a:off x="461" y="994"/>
                          <a:ext cx="5103" cy="459"/>
                        </a:xfrm>
                        <a:prstGeom prst="rect">
                          <a:avLst/>
                        </a:prstGeom>
                        <a:noFill/>
                      </p:spPr>
                    </p:pic>
                  </p:oleObj>
                </mc:Fallback>
              </mc:AlternateContent>
            </a:graphicData>
          </a:graphic>
        </p:graphicFrame>
      </p:grpSp>
      <p:sp>
        <p:nvSpPr>
          <p:cNvPr id="7" name="Rectangle 2">
            <a:extLst>
              <a:ext uri="{FF2B5EF4-FFF2-40B4-BE49-F238E27FC236}">
                <a16:creationId xmlns:a16="http://schemas.microsoft.com/office/drawing/2014/main" id="{8803B478-7784-444F-8573-5258F3EB267B}"/>
              </a:ext>
            </a:extLst>
          </p:cNvPr>
          <p:cNvSpPr>
            <a:spLocks noChangeArrowheads="1"/>
          </p:cNvSpPr>
          <p:nvPr/>
        </p:nvSpPr>
        <p:spPr bwMode="auto">
          <a:xfrm>
            <a:off x="500034" y="2020788"/>
            <a:ext cx="8321705" cy="104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s-ES" altLang="zh-CN" sz="2200" dirty="0">
                <a:solidFill>
                  <a:prstClr val="black"/>
                </a:solidFill>
                <a:latin typeface="微软雅黑" pitchFamily="34" charset="-122"/>
                <a:ea typeface="微软雅黑" pitchFamily="34" charset="-122"/>
              </a:rPr>
              <a:t>&gt;&gt; fun2 = @(x,y)5*x.^2 - 6*abs(x).*y + 5*y.^2 - 128;</a:t>
            </a:r>
          </a:p>
          <a:p>
            <a:pPr algn="l">
              <a:lnSpc>
                <a:spcPct val="150000"/>
              </a:lnSpc>
              <a:spcBef>
                <a:spcPct val="0"/>
              </a:spcBef>
            </a:pPr>
            <a:r>
              <a:rPr lang="es-ES" altLang="zh-CN" sz="2200" dirty="0">
                <a:solidFill>
                  <a:prstClr val="black"/>
                </a:solidFill>
                <a:latin typeface="微软雅黑" pitchFamily="34" charset="-122"/>
                <a:ea typeface="微软雅黑" pitchFamily="34" charset="-122"/>
              </a:rPr>
              <a:t>&gt;&gt; fimplicit(fun2,[-8,8,-6,8],'r')</a:t>
            </a:r>
            <a:endParaRPr lang="es-ES" altLang="es-ES" sz="2200" dirty="0">
              <a:solidFill>
                <a:srgbClr val="33CC33"/>
              </a:solidFill>
              <a:latin typeface="微软雅黑" pitchFamily="34" charset="-122"/>
              <a:ea typeface="微软雅黑" pitchFamily="34" charset="-122"/>
            </a:endParaRPr>
          </a:p>
        </p:txBody>
      </p:sp>
      <p:pic>
        <p:nvPicPr>
          <p:cNvPr id="8" name="图片 7">
            <a:extLst>
              <a:ext uri="{FF2B5EF4-FFF2-40B4-BE49-F238E27FC236}">
                <a16:creationId xmlns:a16="http://schemas.microsoft.com/office/drawing/2014/main" id="{13BE783D-F04E-418C-ABD3-535D316C9A01}"/>
              </a:ext>
            </a:extLst>
          </p:cNvPr>
          <p:cNvPicPr>
            <a:picLocks noChangeAspect="1"/>
          </p:cNvPicPr>
          <p:nvPr/>
        </p:nvPicPr>
        <p:blipFill>
          <a:blip r:embed="rId4"/>
          <a:stretch>
            <a:fillRect/>
          </a:stretch>
        </p:blipFill>
        <p:spPr>
          <a:xfrm>
            <a:off x="4067944" y="3002843"/>
            <a:ext cx="4104456" cy="3136693"/>
          </a:xfrm>
          <a:prstGeom prst="rect">
            <a:avLst/>
          </a:prstGeom>
        </p:spPr>
      </p:pic>
      <p:sp>
        <p:nvSpPr>
          <p:cNvPr id="9" name="页脚占位符 8">
            <a:extLst>
              <a:ext uri="{FF2B5EF4-FFF2-40B4-BE49-F238E27FC236}">
                <a16:creationId xmlns:a16="http://schemas.microsoft.com/office/drawing/2014/main" id="{F4B1E37A-F518-49DC-8AEF-30823B4791F0}"/>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1113423334"/>
      </p:ext>
    </p:extLst>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2B0CF3-A390-493E-82A5-2944523E5913}"/>
              </a:ext>
            </a:extLst>
          </p:cNvPr>
          <p:cNvSpPr>
            <a:spLocks noGrp="1"/>
          </p:cNvSpPr>
          <p:nvPr>
            <p:ph type="dt" sz="half" idx="10"/>
          </p:nvPr>
        </p:nvSpPr>
        <p:spPr/>
        <p:txBody>
          <a:bodyPr/>
          <a:lstStyle/>
          <a:p>
            <a:pPr>
              <a:defRPr/>
            </a:pPr>
            <a:fld id="{6614272C-A342-41D3-9E79-CEC88C770CA8}" type="datetime1">
              <a:rPr lang="zh-CN" altLang="en-US" smtClean="0"/>
              <a:t>2022/11/23</a:t>
            </a:fld>
            <a:endParaRPr lang="en-US" altLang="zh-CN"/>
          </a:p>
        </p:txBody>
      </p:sp>
      <p:pic>
        <p:nvPicPr>
          <p:cNvPr id="4" name="图片 3">
            <a:extLst>
              <a:ext uri="{FF2B5EF4-FFF2-40B4-BE49-F238E27FC236}">
                <a16:creationId xmlns:a16="http://schemas.microsoft.com/office/drawing/2014/main" id="{A9C4F8DB-8515-4755-B71D-525CE3E23F3B}"/>
              </a:ext>
            </a:extLst>
          </p:cNvPr>
          <p:cNvPicPr>
            <a:picLocks noChangeAspect="1"/>
          </p:cNvPicPr>
          <p:nvPr/>
        </p:nvPicPr>
        <p:blipFill rotWithShape="1">
          <a:blip r:embed="rId2"/>
          <a:srcRect t="7827" b="2645"/>
          <a:stretch/>
        </p:blipFill>
        <p:spPr>
          <a:xfrm>
            <a:off x="4427984" y="3084971"/>
            <a:ext cx="3601853" cy="3440373"/>
          </a:xfrm>
          <a:prstGeom prst="rect">
            <a:avLst/>
          </a:prstGeom>
        </p:spPr>
      </p:pic>
      <p:grpSp>
        <p:nvGrpSpPr>
          <p:cNvPr id="5" name="Group 7">
            <a:extLst>
              <a:ext uri="{FF2B5EF4-FFF2-40B4-BE49-F238E27FC236}">
                <a16:creationId xmlns:a16="http://schemas.microsoft.com/office/drawing/2014/main" id="{884D5FFC-9980-469E-8E2B-F9332D623ADF}"/>
              </a:ext>
            </a:extLst>
          </p:cNvPr>
          <p:cNvGrpSpPr>
            <a:grpSpLocks/>
          </p:cNvGrpSpPr>
          <p:nvPr/>
        </p:nvGrpSpPr>
        <p:grpSpPr bwMode="auto">
          <a:xfrm>
            <a:off x="214282" y="476672"/>
            <a:ext cx="8750552" cy="1512091"/>
            <a:chOff x="113" y="359"/>
            <a:chExt cx="5626" cy="1270"/>
          </a:xfrm>
        </p:grpSpPr>
        <p:sp>
          <p:nvSpPr>
            <p:cNvPr id="6" name="Rectangle 5">
              <a:extLst>
                <a:ext uri="{FF2B5EF4-FFF2-40B4-BE49-F238E27FC236}">
                  <a16:creationId xmlns:a16="http://schemas.microsoft.com/office/drawing/2014/main" id="{BDC8E7CA-8A09-4BC4-B1E2-00C8CC6ED73D}"/>
                </a:ext>
              </a:extLst>
            </p:cNvPr>
            <p:cNvSpPr>
              <a:spLocks noChangeArrowheads="1"/>
            </p:cNvSpPr>
            <p:nvPr/>
          </p:nvSpPr>
          <p:spPr bwMode="auto">
            <a:xfrm>
              <a:off x="113" y="359"/>
              <a:ext cx="5534"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1" fontAlgn="auto" latinLnBrk="0" hangingPunct="1">
                <a:lnSpc>
                  <a:spcPct val="150000"/>
                </a:lnSpc>
                <a:spcBef>
                  <a:spcPct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en-US"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例5-</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3</a:t>
              </a: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绘制以下隐函数的图形</a:t>
              </a:r>
              <a:endPar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aphicFrame>
          <p:nvGraphicFramePr>
            <p:cNvPr id="7" name="Object 6">
              <a:extLst>
                <a:ext uri="{FF2B5EF4-FFF2-40B4-BE49-F238E27FC236}">
                  <a16:creationId xmlns:a16="http://schemas.microsoft.com/office/drawing/2014/main" id="{C5C15057-1767-40A2-9A20-B30F887088F5}"/>
                </a:ext>
              </a:extLst>
            </p:cNvPr>
            <p:cNvGraphicFramePr>
              <a:graphicFrameLocks noChangeAspect="1"/>
            </p:cNvGraphicFramePr>
            <p:nvPr>
              <p:extLst>
                <p:ext uri="{D42A27DB-BD31-4B8C-83A1-F6EECF244321}">
                  <p14:modId xmlns:p14="http://schemas.microsoft.com/office/powerpoint/2010/main" val="460338513"/>
                </p:ext>
              </p:extLst>
            </p:nvPr>
          </p:nvGraphicFramePr>
          <p:xfrm>
            <a:off x="191" y="847"/>
            <a:ext cx="5548" cy="782"/>
          </p:xfrm>
          <a:graphic>
            <a:graphicData uri="http://schemas.openxmlformats.org/presentationml/2006/ole">
              <mc:AlternateContent xmlns:mc="http://schemas.openxmlformats.org/markup-compatibility/2006">
                <mc:Choice xmlns:v="urn:schemas-microsoft-com:vml" Requires="v">
                  <p:oleObj name="Equation" r:id="rId3" imgW="3479760" imgH="469800" progId="Equation.DSMT4">
                    <p:embed/>
                  </p:oleObj>
                </mc:Choice>
                <mc:Fallback>
                  <p:oleObj name="Equation" r:id="rId3" imgW="3479760" imgH="469800" progId="Equation.DSMT4">
                    <p:embed/>
                    <p:pic>
                      <p:nvPicPr>
                        <p:cNvPr id="8" name="Object 6">
                          <a:extLst>
                            <a:ext uri="{FF2B5EF4-FFF2-40B4-BE49-F238E27FC236}">
                              <a16:creationId xmlns:a16="http://schemas.microsoft.com/office/drawing/2014/main" id="{17410841-E65A-40B0-B85B-7D35F780C01A}"/>
                            </a:ext>
                          </a:extLst>
                        </p:cNvPr>
                        <p:cNvPicPr>
                          <a:picLocks noChangeAspect="1" noChangeArrowheads="1"/>
                        </p:cNvPicPr>
                        <p:nvPr/>
                      </p:nvPicPr>
                      <p:blipFill>
                        <a:blip r:embed="rId4"/>
                        <a:srcRect/>
                        <a:stretch>
                          <a:fillRect/>
                        </a:stretch>
                      </p:blipFill>
                      <p:spPr bwMode="auto">
                        <a:xfrm>
                          <a:off x="191" y="847"/>
                          <a:ext cx="5548" cy="782"/>
                        </a:xfrm>
                        <a:prstGeom prst="rect">
                          <a:avLst/>
                        </a:prstGeom>
                        <a:noFill/>
                      </p:spPr>
                    </p:pic>
                  </p:oleObj>
                </mc:Fallback>
              </mc:AlternateContent>
            </a:graphicData>
          </a:graphic>
        </p:graphicFrame>
      </p:grpSp>
      <p:sp>
        <p:nvSpPr>
          <p:cNvPr id="8" name="Rectangle 2">
            <a:extLst>
              <a:ext uri="{FF2B5EF4-FFF2-40B4-BE49-F238E27FC236}">
                <a16:creationId xmlns:a16="http://schemas.microsoft.com/office/drawing/2014/main" id="{08CF2C73-CB42-46F2-91F6-CE95762E6E38}"/>
              </a:ext>
            </a:extLst>
          </p:cNvPr>
          <p:cNvSpPr>
            <a:spLocks noChangeArrowheads="1"/>
          </p:cNvSpPr>
          <p:nvPr/>
        </p:nvSpPr>
        <p:spPr bwMode="auto">
          <a:xfrm>
            <a:off x="500034" y="2083637"/>
            <a:ext cx="8643967" cy="170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s-ES" altLang="zh-CN" sz="1800" dirty="0">
                <a:solidFill>
                  <a:prstClr val="black"/>
                </a:solidFill>
                <a:latin typeface="微软雅黑" pitchFamily="34" charset="-122"/>
                <a:ea typeface="微软雅黑" pitchFamily="34" charset="-122"/>
              </a:rPr>
              <a:t>&gt;&gt; fun3 = @(x,y,z)(x.^2+9/4*y.^2+z.^2-1).^3-x.^2.*z.^3-9/80*y.^2.*z.^3;</a:t>
            </a:r>
          </a:p>
          <a:p>
            <a:pPr algn="l">
              <a:lnSpc>
                <a:spcPct val="150000"/>
              </a:lnSpc>
              <a:spcBef>
                <a:spcPct val="0"/>
              </a:spcBef>
            </a:pPr>
            <a:r>
              <a:rPr lang="es-ES" altLang="zh-CN" sz="1800" dirty="0">
                <a:solidFill>
                  <a:prstClr val="black"/>
                </a:solidFill>
                <a:latin typeface="微软雅黑" pitchFamily="34" charset="-122"/>
                <a:ea typeface="微软雅黑" pitchFamily="34" charset="-122"/>
              </a:rPr>
              <a:t>&gt;&gt; fimplicit3(fun3,[-2,2,-2,2,-2,2],'FaceColor','r','EdgeColor','none')</a:t>
            </a:r>
          </a:p>
          <a:p>
            <a:pPr algn="l">
              <a:lnSpc>
                <a:spcPct val="150000"/>
              </a:lnSpc>
              <a:spcBef>
                <a:spcPct val="0"/>
              </a:spcBef>
            </a:pPr>
            <a:r>
              <a:rPr lang="es-ES" altLang="zh-CN" sz="1800" dirty="0">
                <a:solidFill>
                  <a:prstClr val="black"/>
                </a:solidFill>
                <a:latin typeface="微软雅黑" pitchFamily="34" charset="-122"/>
                <a:ea typeface="微软雅黑" pitchFamily="34" charset="-122"/>
              </a:rPr>
              <a:t>&gt;&gt; camlight</a:t>
            </a:r>
          </a:p>
          <a:p>
            <a:pPr algn="l">
              <a:lnSpc>
                <a:spcPct val="150000"/>
              </a:lnSpc>
              <a:spcBef>
                <a:spcPct val="0"/>
              </a:spcBef>
            </a:pPr>
            <a:r>
              <a:rPr lang="es-ES" altLang="zh-CN" sz="1800" dirty="0">
                <a:solidFill>
                  <a:prstClr val="black"/>
                </a:solidFill>
                <a:latin typeface="微软雅黑" pitchFamily="34" charset="-122"/>
                <a:ea typeface="微软雅黑" pitchFamily="34" charset="-122"/>
              </a:rPr>
              <a:t>&gt;&gt; axis equal</a:t>
            </a:r>
            <a:endParaRPr lang="es-ES" altLang="es-ES" sz="1800" dirty="0">
              <a:solidFill>
                <a:srgbClr val="33CC33"/>
              </a:solidFill>
              <a:latin typeface="微软雅黑" pitchFamily="34" charset="-122"/>
              <a:ea typeface="微软雅黑" pitchFamily="34" charset="-122"/>
            </a:endParaRPr>
          </a:p>
        </p:txBody>
      </p:sp>
      <p:sp>
        <p:nvSpPr>
          <p:cNvPr id="9" name="页脚占位符 8">
            <a:extLst>
              <a:ext uri="{FF2B5EF4-FFF2-40B4-BE49-F238E27FC236}">
                <a16:creationId xmlns:a16="http://schemas.microsoft.com/office/drawing/2014/main" id="{2C56F355-D167-414E-B917-D1B130B2F17E}"/>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778651255"/>
      </p:ext>
    </p:extLst>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C07050-486A-42F0-B1EB-DE0491F605EB}"/>
              </a:ext>
            </a:extLst>
          </p:cNvPr>
          <p:cNvSpPr>
            <a:spLocks noGrp="1"/>
          </p:cNvSpPr>
          <p:nvPr>
            <p:ph type="dt" sz="half" idx="10"/>
          </p:nvPr>
        </p:nvSpPr>
        <p:spPr/>
        <p:txBody>
          <a:bodyPr/>
          <a:lstStyle/>
          <a:p>
            <a:pPr>
              <a:defRPr/>
            </a:pPr>
            <a:fld id="{947FF38F-4B41-468F-84E9-41E37F026526}" type="datetime1">
              <a:rPr lang="zh-CN" altLang="en-US" smtClean="0"/>
              <a:t>2022/11/23</a:t>
            </a:fld>
            <a:endParaRPr lang="en-US" altLang="zh-CN"/>
          </a:p>
        </p:txBody>
      </p:sp>
      <p:pic>
        <p:nvPicPr>
          <p:cNvPr id="4" name="图片 3">
            <a:extLst>
              <a:ext uri="{FF2B5EF4-FFF2-40B4-BE49-F238E27FC236}">
                <a16:creationId xmlns:a16="http://schemas.microsoft.com/office/drawing/2014/main" id="{8D073580-AEC0-4170-B060-1638F5E6FAF0}"/>
              </a:ext>
            </a:extLst>
          </p:cNvPr>
          <p:cNvPicPr>
            <a:picLocks noChangeAspect="1"/>
          </p:cNvPicPr>
          <p:nvPr/>
        </p:nvPicPr>
        <p:blipFill rotWithShape="1">
          <a:blip r:embed="rId2"/>
          <a:srcRect l="6924" t="6137" r="3510" b="6137"/>
          <a:stretch/>
        </p:blipFill>
        <p:spPr>
          <a:xfrm>
            <a:off x="4821350" y="3429000"/>
            <a:ext cx="4248472" cy="2736304"/>
          </a:xfrm>
          <a:prstGeom prst="rect">
            <a:avLst/>
          </a:prstGeom>
        </p:spPr>
      </p:pic>
      <p:sp>
        <p:nvSpPr>
          <p:cNvPr id="5" name="Rectangle 2">
            <a:extLst>
              <a:ext uri="{FF2B5EF4-FFF2-40B4-BE49-F238E27FC236}">
                <a16:creationId xmlns:a16="http://schemas.microsoft.com/office/drawing/2014/main" id="{CEA28160-9DA2-45DD-8EA5-A9B35B0D2361}"/>
              </a:ext>
            </a:extLst>
          </p:cNvPr>
          <p:cNvSpPr>
            <a:spLocks noChangeArrowheads="1"/>
          </p:cNvSpPr>
          <p:nvPr/>
        </p:nvSpPr>
        <p:spPr bwMode="auto">
          <a:xfrm>
            <a:off x="500034" y="3501008"/>
            <a:ext cx="8643967" cy="234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s-ES" altLang="zh-CN" sz="2000" dirty="0">
                <a:solidFill>
                  <a:prstClr val="black"/>
                </a:solidFill>
                <a:latin typeface="微软雅黑" pitchFamily="34" charset="-122"/>
                <a:ea typeface="微软雅黑" pitchFamily="34" charset="-122"/>
              </a:rPr>
              <a:t>&gt;&gt; </a:t>
            </a:r>
            <a:r>
              <a:rPr lang="pt-BR" altLang="zh-CN" sz="2000" dirty="0">
                <a:solidFill>
                  <a:prstClr val="black"/>
                </a:solidFill>
                <a:latin typeface="微软雅黑" pitchFamily="34" charset="-122"/>
                <a:ea typeface="微软雅黑" pitchFamily="34" charset="-122"/>
              </a:rPr>
              <a:t>r = @(s,t) 2 + sin(7.*s + 5.*t);</a:t>
            </a:r>
          </a:p>
          <a:p>
            <a:pPr algn="l">
              <a:lnSpc>
                <a:spcPct val="150000"/>
              </a:lnSpc>
              <a:spcBef>
                <a:spcPct val="0"/>
              </a:spcBef>
            </a:pPr>
            <a:r>
              <a:rPr lang="en-US" altLang="zh-CN" sz="2000" dirty="0">
                <a:solidFill>
                  <a:prstClr val="black"/>
                </a:solidFill>
                <a:latin typeface="微软雅黑" pitchFamily="34" charset="-122"/>
                <a:ea typeface="微软雅黑" pitchFamily="34" charset="-122"/>
              </a:rPr>
              <a:t>&gt;&gt; </a:t>
            </a:r>
            <a:r>
              <a:rPr lang="pt-BR" altLang="zh-CN" sz="2000" dirty="0">
                <a:solidFill>
                  <a:prstClr val="black"/>
                </a:solidFill>
                <a:latin typeface="微软雅黑" pitchFamily="34" charset="-122"/>
                <a:ea typeface="微软雅黑" pitchFamily="34" charset="-122"/>
              </a:rPr>
              <a:t>x = @(s,t) r(s,t).*cos(s).*sin(t);</a:t>
            </a:r>
          </a:p>
          <a:p>
            <a:pPr algn="l">
              <a:lnSpc>
                <a:spcPct val="150000"/>
              </a:lnSpc>
              <a:spcBef>
                <a:spcPct val="0"/>
              </a:spcBef>
            </a:pPr>
            <a:r>
              <a:rPr lang="pt-BR" altLang="zh-CN" sz="2000" dirty="0">
                <a:solidFill>
                  <a:prstClr val="black"/>
                </a:solidFill>
                <a:latin typeface="微软雅黑" pitchFamily="34" charset="-122"/>
                <a:ea typeface="微软雅黑" pitchFamily="34" charset="-122"/>
              </a:rPr>
              <a:t>&gt;&gt; y = @(s,t) r(s,t).*sin(s).*sin(t);</a:t>
            </a:r>
          </a:p>
          <a:p>
            <a:pPr algn="l">
              <a:lnSpc>
                <a:spcPct val="150000"/>
              </a:lnSpc>
              <a:spcBef>
                <a:spcPct val="0"/>
              </a:spcBef>
            </a:pPr>
            <a:r>
              <a:rPr lang="pt-BR" altLang="zh-CN" sz="2000" dirty="0">
                <a:solidFill>
                  <a:prstClr val="black"/>
                </a:solidFill>
                <a:latin typeface="微软雅黑" pitchFamily="34" charset="-122"/>
                <a:ea typeface="微软雅黑" pitchFamily="34" charset="-122"/>
              </a:rPr>
              <a:t>&gt;&gt; z = @(s,t) r(s,t).*cos(t);</a:t>
            </a:r>
          </a:p>
          <a:p>
            <a:pPr algn="l">
              <a:lnSpc>
                <a:spcPct val="150000"/>
              </a:lnSpc>
              <a:spcBef>
                <a:spcPct val="0"/>
              </a:spcBef>
            </a:pPr>
            <a:r>
              <a:rPr lang="pt-BR" altLang="zh-CN" sz="2000" dirty="0">
                <a:solidFill>
                  <a:prstClr val="black"/>
                </a:solidFill>
                <a:latin typeface="微软雅黑" pitchFamily="34" charset="-122"/>
                <a:ea typeface="微软雅黑" pitchFamily="34" charset="-122"/>
              </a:rPr>
              <a:t>&gt;&gt; fsurf(x,y,z,[0, 2*pi, 0, pi])</a:t>
            </a:r>
            <a:endParaRPr lang="es-ES" altLang="es-ES" sz="2000" dirty="0">
              <a:solidFill>
                <a:srgbClr val="33CC33"/>
              </a:solidFill>
              <a:latin typeface="微软雅黑" pitchFamily="34" charset="-122"/>
              <a:ea typeface="微软雅黑" pitchFamily="34" charset="-122"/>
            </a:endParaRPr>
          </a:p>
        </p:txBody>
      </p:sp>
      <p:grpSp>
        <p:nvGrpSpPr>
          <p:cNvPr id="6" name="组合 5">
            <a:extLst>
              <a:ext uri="{FF2B5EF4-FFF2-40B4-BE49-F238E27FC236}">
                <a16:creationId xmlns:a16="http://schemas.microsoft.com/office/drawing/2014/main" id="{265A46FF-DF30-46A8-8748-5FB16BDE2954}"/>
              </a:ext>
            </a:extLst>
          </p:cNvPr>
          <p:cNvGrpSpPr/>
          <p:nvPr/>
        </p:nvGrpSpPr>
        <p:grpSpPr>
          <a:xfrm>
            <a:off x="214282" y="543720"/>
            <a:ext cx="8607456" cy="2669256"/>
            <a:chOff x="214282" y="51470"/>
            <a:chExt cx="8607456" cy="2669256"/>
          </a:xfrm>
        </p:grpSpPr>
        <p:sp>
          <p:nvSpPr>
            <p:cNvPr id="7" name="Rectangle 5">
              <a:extLst>
                <a:ext uri="{FF2B5EF4-FFF2-40B4-BE49-F238E27FC236}">
                  <a16:creationId xmlns:a16="http://schemas.microsoft.com/office/drawing/2014/main" id="{9F0DCF76-BB81-4F21-8AD4-B2E56C3C2A2F}"/>
                </a:ext>
              </a:extLst>
            </p:cNvPr>
            <p:cNvSpPr>
              <a:spLocks noChangeArrowheads="1"/>
            </p:cNvSpPr>
            <p:nvPr/>
          </p:nvSpPr>
          <p:spPr bwMode="auto">
            <a:xfrm>
              <a:off x="214282" y="51470"/>
              <a:ext cx="8607456" cy="58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1" fontAlgn="auto" latinLnBrk="0" hangingPunct="1">
                <a:lnSpc>
                  <a:spcPct val="150000"/>
                </a:lnSpc>
                <a:spcBef>
                  <a:spcPct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en-US"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例5-</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4</a:t>
              </a: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绘制以下参数方程形式函数的图形</a:t>
              </a:r>
              <a:endPar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aphicFrame>
          <p:nvGraphicFramePr>
            <p:cNvPr id="8" name="Object 6">
              <a:extLst>
                <a:ext uri="{FF2B5EF4-FFF2-40B4-BE49-F238E27FC236}">
                  <a16:creationId xmlns:a16="http://schemas.microsoft.com/office/drawing/2014/main" id="{D6763786-E741-4B9A-8F8F-45BFF11B1B20}"/>
                </a:ext>
              </a:extLst>
            </p:cNvPr>
            <p:cNvGraphicFramePr>
              <a:graphicFrameLocks noChangeAspect="1"/>
            </p:cNvGraphicFramePr>
            <p:nvPr>
              <p:extLst>
                <p:ext uri="{D42A27DB-BD31-4B8C-83A1-F6EECF244321}">
                  <p14:modId xmlns:p14="http://schemas.microsoft.com/office/powerpoint/2010/main" val="2991781534"/>
                </p:ext>
              </p:extLst>
            </p:nvPr>
          </p:nvGraphicFramePr>
          <p:xfrm>
            <a:off x="1620343" y="687263"/>
            <a:ext cx="2934573" cy="1524447"/>
          </p:xfrm>
          <a:graphic>
            <a:graphicData uri="http://schemas.openxmlformats.org/presentationml/2006/ole">
              <mc:AlternateContent xmlns:mc="http://schemas.openxmlformats.org/markup-compatibility/2006">
                <mc:Choice xmlns:v="urn:schemas-microsoft-com:vml" Requires="v">
                  <p:oleObj name="Equation" r:id="rId3" imgW="1091880" imgH="711000" progId="Equation.DSMT4">
                    <p:embed/>
                  </p:oleObj>
                </mc:Choice>
                <mc:Fallback>
                  <p:oleObj name="Equation" r:id="rId3" imgW="1091880" imgH="711000" progId="Equation.DSMT4">
                    <p:embed/>
                    <p:pic>
                      <p:nvPicPr>
                        <p:cNvPr id="8" name="Object 6">
                          <a:extLst>
                            <a:ext uri="{FF2B5EF4-FFF2-40B4-BE49-F238E27FC236}">
                              <a16:creationId xmlns:a16="http://schemas.microsoft.com/office/drawing/2014/main" id="{17410841-E65A-40B0-B85B-7D35F780C01A}"/>
                            </a:ext>
                          </a:extLst>
                        </p:cNvPr>
                        <p:cNvPicPr>
                          <a:picLocks noChangeAspect="1" noChangeArrowheads="1"/>
                        </p:cNvPicPr>
                        <p:nvPr/>
                      </p:nvPicPr>
                      <p:blipFill>
                        <a:blip r:embed="rId4"/>
                        <a:srcRect/>
                        <a:stretch>
                          <a:fillRect/>
                        </a:stretch>
                      </p:blipFill>
                      <p:spPr bwMode="auto">
                        <a:xfrm>
                          <a:off x="1620343" y="687263"/>
                          <a:ext cx="2934573" cy="1524447"/>
                        </a:xfrm>
                        <a:prstGeom prst="rect">
                          <a:avLst/>
                        </a:prstGeom>
                        <a:noFill/>
                      </p:spPr>
                    </p:pic>
                  </p:oleObj>
                </mc:Fallback>
              </mc:AlternateContent>
            </a:graphicData>
          </a:graphic>
        </p:graphicFrame>
        <p:sp>
          <p:nvSpPr>
            <p:cNvPr id="9" name="Rectangle 5">
              <a:extLst>
                <a:ext uri="{FF2B5EF4-FFF2-40B4-BE49-F238E27FC236}">
                  <a16:creationId xmlns:a16="http://schemas.microsoft.com/office/drawing/2014/main" id="{2509548B-E729-468D-AE7D-9375C9DF6FFC}"/>
                </a:ext>
              </a:extLst>
            </p:cNvPr>
            <p:cNvSpPr>
              <a:spLocks noChangeArrowheads="1"/>
            </p:cNvSpPr>
            <p:nvPr/>
          </p:nvSpPr>
          <p:spPr bwMode="auto">
            <a:xfrm>
              <a:off x="429040" y="2139702"/>
              <a:ext cx="7527336" cy="58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eaLnBrk="1" fontAlgn="auto" latinLnBrk="0" hangingPunct="1">
                <a:lnSpc>
                  <a:spcPct val="150000"/>
                </a:lnSpc>
                <a:spcBef>
                  <a:spcPct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其中</a:t>
              </a:r>
              <a:endPar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aphicFrame>
          <p:nvGraphicFramePr>
            <p:cNvPr id="10" name="Object 6">
              <a:extLst>
                <a:ext uri="{FF2B5EF4-FFF2-40B4-BE49-F238E27FC236}">
                  <a16:creationId xmlns:a16="http://schemas.microsoft.com/office/drawing/2014/main" id="{78E48B07-88C8-464C-937F-5496C770FDDD}"/>
                </a:ext>
              </a:extLst>
            </p:cNvPr>
            <p:cNvGraphicFramePr>
              <a:graphicFrameLocks noChangeAspect="1"/>
            </p:cNvGraphicFramePr>
            <p:nvPr>
              <p:extLst>
                <p:ext uri="{D42A27DB-BD31-4B8C-83A1-F6EECF244321}">
                  <p14:modId xmlns:p14="http://schemas.microsoft.com/office/powerpoint/2010/main" val="165079769"/>
                </p:ext>
              </p:extLst>
            </p:nvPr>
          </p:nvGraphicFramePr>
          <p:xfrm>
            <a:off x="1259632" y="2266479"/>
            <a:ext cx="7323012" cy="454247"/>
          </p:xfrm>
          <a:graphic>
            <a:graphicData uri="http://schemas.openxmlformats.org/presentationml/2006/ole">
              <mc:AlternateContent xmlns:mc="http://schemas.openxmlformats.org/markup-compatibility/2006">
                <mc:Choice xmlns:v="urn:schemas-microsoft-com:vml" Requires="v">
                  <p:oleObj name="Equation" r:id="rId5" imgW="2603160" imgH="203040" progId="Equation.DSMT4">
                    <p:embed/>
                  </p:oleObj>
                </mc:Choice>
                <mc:Fallback>
                  <p:oleObj name="Equation" r:id="rId5" imgW="2603160" imgH="203040" progId="Equation.DSMT4">
                    <p:embed/>
                    <p:pic>
                      <p:nvPicPr>
                        <p:cNvPr id="11" name="Object 6">
                          <a:extLst>
                            <a:ext uri="{FF2B5EF4-FFF2-40B4-BE49-F238E27FC236}">
                              <a16:creationId xmlns:a16="http://schemas.microsoft.com/office/drawing/2014/main" id="{C5BCC04A-EE38-4A8F-94BA-B88DA7C70660}"/>
                            </a:ext>
                          </a:extLst>
                        </p:cNvPr>
                        <p:cNvPicPr>
                          <a:picLocks noChangeAspect="1" noChangeArrowheads="1"/>
                        </p:cNvPicPr>
                        <p:nvPr/>
                      </p:nvPicPr>
                      <p:blipFill>
                        <a:blip r:embed="rId6"/>
                        <a:srcRect/>
                        <a:stretch>
                          <a:fillRect/>
                        </a:stretch>
                      </p:blipFill>
                      <p:spPr bwMode="auto">
                        <a:xfrm>
                          <a:off x="1259632" y="2266479"/>
                          <a:ext cx="7323012" cy="454247"/>
                        </a:xfrm>
                        <a:prstGeom prst="rect">
                          <a:avLst/>
                        </a:prstGeom>
                        <a:noFill/>
                      </p:spPr>
                    </p:pic>
                  </p:oleObj>
                </mc:Fallback>
              </mc:AlternateContent>
            </a:graphicData>
          </a:graphic>
        </p:graphicFrame>
      </p:grpSp>
      <p:sp>
        <p:nvSpPr>
          <p:cNvPr id="11" name="页脚占位符 10">
            <a:extLst>
              <a:ext uri="{FF2B5EF4-FFF2-40B4-BE49-F238E27FC236}">
                <a16:creationId xmlns:a16="http://schemas.microsoft.com/office/drawing/2014/main" id="{A526198D-E13B-4ABF-B13D-67210C9DBAA3}"/>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1515831351"/>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B6E3B43-B48F-4913-8197-7C3F2048F92F}"/>
              </a:ext>
            </a:extLst>
          </p:cNvPr>
          <p:cNvSpPr>
            <a:spLocks noGrp="1"/>
          </p:cNvSpPr>
          <p:nvPr>
            <p:ph type="dt" sz="half" idx="10"/>
          </p:nvPr>
        </p:nvSpPr>
        <p:spPr/>
        <p:txBody>
          <a:bodyPr/>
          <a:lstStyle/>
          <a:p>
            <a:pPr>
              <a:defRPr/>
            </a:pPr>
            <a:fld id="{095193AC-3D1C-4BBF-A18E-071A4B5FF933}" type="datetime1">
              <a:rPr lang="zh-CN" altLang="en-US" smtClean="0"/>
              <a:t>2022/11/23</a:t>
            </a:fld>
            <a:endParaRPr lang="en-US" altLang="zh-CN"/>
          </a:p>
        </p:txBody>
      </p:sp>
      <p:sp>
        <p:nvSpPr>
          <p:cNvPr id="6" name="Rectangle 2">
            <a:extLst>
              <a:ext uri="{FF2B5EF4-FFF2-40B4-BE49-F238E27FC236}">
                <a16:creationId xmlns:a16="http://schemas.microsoft.com/office/drawing/2014/main" id="{00F38ACD-BD5E-47C6-BA97-2854103F1F58}"/>
              </a:ext>
            </a:extLst>
          </p:cNvPr>
          <p:cNvSpPr>
            <a:spLocks noChangeArrowheads="1"/>
          </p:cNvSpPr>
          <p:nvPr/>
        </p:nvSpPr>
        <p:spPr bwMode="auto">
          <a:xfrm>
            <a:off x="428596" y="476672"/>
            <a:ext cx="628608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spAutoFit/>
          </a:bodyPr>
          <a:lstStyle/>
          <a:p>
            <a:pPr algn="l">
              <a:spcBef>
                <a:spcPct val="0"/>
              </a:spcBef>
            </a:pPr>
            <a:r>
              <a:rPr lang="zh-CN" altLang="en-US" sz="2400" b="1" dirty="0">
                <a:solidFill>
                  <a:srgbClr val="000000"/>
                </a:solidFill>
                <a:latin typeface="微软雅黑" pitchFamily="34" charset="-122"/>
                <a:ea typeface="微软雅黑" pitchFamily="34" charset="-122"/>
              </a:rPr>
              <a:t>三、生成绘图代码</a:t>
            </a:r>
          </a:p>
        </p:txBody>
      </p:sp>
      <p:sp>
        <p:nvSpPr>
          <p:cNvPr id="7" name="Rectangle 3">
            <a:extLst>
              <a:ext uri="{FF2B5EF4-FFF2-40B4-BE49-F238E27FC236}">
                <a16:creationId xmlns:a16="http://schemas.microsoft.com/office/drawing/2014/main" id="{629A8E32-4E3B-4D52-950D-0FDA4E313663}"/>
              </a:ext>
            </a:extLst>
          </p:cNvPr>
          <p:cNvSpPr>
            <a:spLocks noChangeArrowheads="1"/>
          </p:cNvSpPr>
          <p:nvPr/>
        </p:nvSpPr>
        <p:spPr bwMode="auto">
          <a:xfrm>
            <a:off x="467544" y="980728"/>
            <a:ext cx="7488832"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zh-CN" altLang="en-US" sz="2400" dirty="0">
                <a:solidFill>
                  <a:prstClr val="black"/>
                </a:solidFill>
                <a:latin typeface="微软雅黑" pitchFamily="34" charset="-122"/>
                <a:ea typeface="微软雅黑" pitchFamily="34" charset="-122"/>
              </a:rPr>
              <a:t>    单击</a:t>
            </a:r>
            <a:r>
              <a:rPr lang="en-US" altLang="zh-CN" sz="2400" dirty="0">
                <a:solidFill>
                  <a:prstClr val="black"/>
                </a:solidFill>
                <a:latin typeface="微软雅黑" pitchFamily="34" charset="-122"/>
                <a:ea typeface="微软雅黑" pitchFamily="34" charset="-122"/>
              </a:rPr>
              <a:t>figure</a:t>
            </a:r>
            <a:r>
              <a:rPr lang="zh-CN" altLang="en-US" sz="2400" dirty="0">
                <a:solidFill>
                  <a:prstClr val="black"/>
                </a:solidFill>
                <a:latin typeface="微软雅黑" pitchFamily="34" charset="-122"/>
                <a:ea typeface="微软雅黑" pitchFamily="34" charset="-122"/>
              </a:rPr>
              <a:t>窗口中“文件”菜单下的“生成代码”选项，可生成绘图代码。</a:t>
            </a:r>
            <a:endParaRPr lang="en-US" altLang="en-US" sz="2400" dirty="0">
              <a:solidFill>
                <a:prstClr val="black"/>
              </a:solidFill>
              <a:latin typeface="微软雅黑" pitchFamily="34" charset="-122"/>
              <a:ea typeface="微软雅黑" pitchFamily="34" charset="-122"/>
            </a:endParaRPr>
          </a:p>
        </p:txBody>
      </p:sp>
      <p:pic>
        <p:nvPicPr>
          <p:cNvPr id="8" name="图片 7">
            <a:extLst>
              <a:ext uri="{FF2B5EF4-FFF2-40B4-BE49-F238E27FC236}">
                <a16:creationId xmlns:a16="http://schemas.microsoft.com/office/drawing/2014/main" id="{DD8DD13A-E65C-46AE-AB75-12A315F50970}"/>
              </a:ext>
            </a:extLst>
          </p:cNvPr>
          <p:cNvPicPr>
            <a:picLocks noChangeAspect="1"/>
          </p:cNvPicPr>
          <p:nvPr/>
        </p:nvPicPr>
        <p:blipFill>
          <a:blip r:embed="rId2"/>
          <a:stretch>
            <a:fillRect/>
          </a:stretch>
        </p:blipFill>
        <p:spPr>
          <a:xfrm>
            <a:off x="4553929" y="2465784"/>
            <a:ext cx="4122527" cy="3699520"/>
          </a:xfrm>
          <a:prstGeom prst="rect">
            <a:avLst/>
          </a:prstGeom>
        </p:spPr>
      </p:pic>
      <p:pic>
        <p:nvPicPr>
          <p:cNvPr id="9" name="图片 8">
            <a:extLst>
              <a:ext uri="{FF2B5EF4-FFF2-40B4-BE49-F238E27FC236}">
                <a16:creationId xmlns:a16="http://schemas.microsoft.com/office/drawing/2014/main" id="{91DC618C-54DF-4E6C-96D7-A23B3FCF8639}"/>
              </a:ext>
            </a:extLst>
          </p:cNvPr>
          <p:cNvPicPr>
            <a:picLocks noChangeAspect="1"/>
          </p:cNvPicPr>
          <p:nvPr/>
        </p:nvPicPr>
        <p:blipFill>
          <a:blip r:embed="rId3"/>
          <a:stretch>
            <a:fillRect/>
          </a:stretch>
        </p:blipFill>
        <p:spPr>
          <a:xfrm>
            <a:off x="504401" y="2467559"/>
            <a:ext cx="3707559" cy="3337705"/>
          </a:xfrm>
          <a:prstGeom prst="rect">
            <a:avLst/>
          </a:prstGeom>
        </p:spPr>
      </p:pic>
      <p:sp>
        <p:nvSpPr>
          <p:cNvPr id="2" name="页脚占位符 1">
            <a:extLst>
              <a:ext uri="{FF2B5EF4-FFF2-40B4-BE49-F238E27FC236}">
                <a16:creationId xmlns:a16="http://schemas.microsoft.com/office/drawing/2014/main" id="{037B003F-2682-4F76-9AB1-39AB6FD865B8}"/>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4087000604"/>
      </p:ext>
    </p:extLst>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DB96A3-634D-4DAE-B749-FBF5CC657F9A}"/>
              </a:ext>
            </a:extLst>
          </p:cNvPr>
          <p:cNvSpPr>
            <a:spLocks noGrp="1"/>
          </p:cNvSpPr>
          <p:nvPr>
            <p:ph type="dt" sz="half" idx="10"/>
          </p:nvPr>
        </p:nvSpPr>
        <p:spPr/>
        <p:txBody>
          <a:bodyPr/>
          <a:lstStyle/>
          <a:p>
            <a:pPr>
              <a:defRPr/>
            </a:pPr>
            <a:fld id="{E46D7743-640D-4C0C-ACA1-E6570DC36F46}" type="datetime1">
              <a:rPr lang="zh-CN" altLang="en-US" smtClean="0"/>
              <a:t>2022/11/23</a:t>
            </a:fld>
            <a:endParaRPr lang="en-US" altLang="zh-CN"/>
          </a:p>
        </p:txBody>
      </p:sp>
      <p:pic>
        <p:nvPicPr>
          <p:cNvPr id="4" name="图片 3">
            <a:extLst>
              <a:ext uri="{FF2B5EF4-FFF2-40B4-BE49-F238E27FC236}">
                <a16:creationId xmlns:a16="http://schemas.microsoft.com/office/drawing/2014/main" id="{81FC8307-0C9B-43D3-8A8A-F1220CF141BE}"/>
              </a:ext>
            </a:extLst>
          </p:cNvPr>
          <p:cNvPicPr>
            <a:picLocks noChangeAspect="1"/>
          </p:cNvPicPr>
          <p:nvPr/>
        </p:nvPicPr>
        <p:blipFill>
          <a:blip r:embed="rId2"/>
          <a:stretch>
            <a:fillRect/>
          </a:stretch>
        </p:blipFill>
        <p:spPr>
          <a:xfrm>
            <a:off x="2521481" y="2639474"/>
            <a:ext cx="6018077" cy="3669846"/>
          </a:xfrm>
          <a:prstGeom prst="rect">
            <a:avLst/>
          </a:prstGeom>
        </p:spPr>
      </p:pic>
      <p:grpSp>
        <p:nvGrpSpPr>
          <p:cNvPr id="5" name="Group 7">
            <a:extLst>
              <a:ext uri="{FF2B5EF4-FFF2-40B4-BE49-F238E27FC236}">
                <a16:creationId xmlns:a16="http://schemas.microsoft.com/office/drawing/2014/main" id="{6001487D-1935-4DB5-94A1-A32598329307}"/>
              </a:ext>
            </a:extLst>
          </p:cNvPr>
          <p:cNvGrpSpPr>
            <a:grpSpLocks/>
          </p:cNvGrpSpPr>
          <p:nvPr/>
        </p:nvGrpSpPr>
        <p:grpSpPr bwMode="auto">
          <a:xfrm>
            <a:off x="214282" y="572312"/>
            <a:ext cx="8607456" cy="1216817"/>
            <a:chOff x="113" y="359"/>
            <a:chExt cx="5534" cy="1022"/>
          </a:xfrm>
        </p:grpSpPr>
        <p:sp>
          <p:nvSpPr>
            <p:cNvPr id="6" name="Rectangle 5">
              <a:extLst>
                <a:ext uri="{FF2B5EF4-FFF2-40B4-BE49-F238E27FC236}">
                  <a16:creationId xmlns:a16="http://schemas.microsoft.com/office/drawing/2014/main" id="{5813FF30-B7B6-4439-89BB-AE285193C969}"/>
                </a:ext>
              </a:extLst>
            </p:cNvPr>
            <p:cNvSpPr>
              <a:spLocks noChangeArrowheads="1"/>
            </p:cNvSpPr>
            <p:nvPr/>
          </p:nvSpPr>
          <p:spPr bwMode="auto">
            <a:xfrm>
              <a:off x="113" y="359"/>
              <a:ext cx="5534"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1" fontAlgn="auto" latinLnBrk="0" hangingPunct="1">
                <a:lnSpc>
                  <a:spcPct val="150000"/>
                </a:lnSpc>
                <a:spcBef>
                  <a:spcPct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en-US"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例5-</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5</a:t>
              </a: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绘制以下函数的等高线图</a:t>
              </a:r>
              <a:endPar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aphicFrame>
          <p:nvGraphicFramePr>
            <p:cNvPr id="7" name="Object 6">
              <a:extLst>
                <a:ext uri="{FF2B5EF4-FFF2-40B4-BE49-F238E27FC236}">
                  <a16:creationId xmlns:a16="http://schemas.microsoft.com/office/drawing/2014/main" id="{013E26CE-DCAF-4BCC-8243-4F207B94B2B1}"/>
                </a:ext>
              </a:extLst>
            </p:cNvPr>
            <p:cNvGraphicFramePr>
              <a:graphicFrameLocks noChangeAspect="1"/>
            </p:cNvGraphicFramePr>
            <p:nvPr>
              <p:extLst>
                <p:ext uri="{D42A27DB-BD31-4B8C-83A1-F6EECF244321}">
                  <p14:modId xmlns:p14="http://schemas.microsoft.com/office/powerpoint/2010/main" val="1404878123"/>
                </p:ext>
              </p:extLst>
            </p:nvPr>
          </p:nvGraphicFramePr>
          <p:xfrm>
            <a:off x="955" y="1028"/>
            <a:ext cx="4692" cy="353"/>
          </p:xfrm>
          <a:graphic>
            <a:graphicData uri="http://schemas.openxmlformats.org/presentationml/2006/ole">
              <mc:AlternateContent xmlns:mc="http://schemas.openxmlformats.org/markup-compatibility/2006">
                <mc:Choice xmlns:v="urn:schemas-microsoft-com:vml" Requires="v">
                  <p:oleObj name="Equation" r:id="rId3" imgW="2666880" imgH="203040" progId="Equation.DSMT4">
                    <p:embed/>
                  </p:oleObj>
                </mc:Choice>
                <mc:Fallback>
                  <p:oleObj name="Equation" r:id="rId3" imgW="2666880" imgH="203040" progId="Equation.DSMT4">
                    <p:embed/>
                    <p:pic>
                      <p:nvPicPr>
                        <p:cNvPr id="8" name="Object 6">
                          <a:extLst>
                            <a:ext uri="{FF2B5EF4-FFF2-40B4-BE49-F238E27FC236}">
                              <a16:creationId xmlns:a16="http://schemas.microsoft.com/office/drawing/2014/main" id="{17410841-E65A-40B0-B85B-7D35F780C01A}"/>
                            </a:ext>
                          </a:extLst>
                        </p:cNvPr>
                        <p:cNvPicPr>
                          <a:picLocks noChangeAspect="1" noChangeArrowheads="1"/>
                        </p:cNvPicPr>
                        <p:nvPr/>
                      </p:nvPicPr>
                      <p:blipFill>
                        <a:blip r:embed="rId4"/>
                        <a:srcRect/>
                        <a:stretch>
                          <a:fillRect/>
                        </a:stretch>
                      </p:blipFill>
                      <p:spPr bwMode="auto">
                        <a:xfrm>
                          <a:off x="955" y="1028"/>
                          <a:ext cx="4692" cy="353"/>
                        </a:xfrm>
                        <a:prstGeom prst="rect">
                          <a:avLst/>
                        </a:prstGeom>
                        <a:noFill/>
                      </p:spPr>
                    </p:pic>
                  </p:oleObj>
                </mc:Fallback>
              </mc:AlternateContent>
            </a:graphicData>
          </a:graphic>
        </p:graphicFrame>
      </p:grpSp>
      <p:sp>
        <p:nvSpPr>
          <p:cNvPr id="8" name="Rectangle 2">
            <a:extLst>
              <a:ext uri="{FF2B5EF4-FFF2-40B4-BE49-F238E27FC236}">
                <a16:creationId xmlns:a16="http://schemas.microsoft.com/office/drawing/2014/main" id="{EE84631A-E9F1-4B80-9CE4-813B89210961}"/>
              </a:ext>
            </a:extLst>
          </p:cNvPr>
          <p:cNvSpPr>
            <a:spLocks noChangeArrowheads="1"/>
          </p:cNvSpPr>
          <p:nvPr/>
        </p:nvSpPr>
        <p:spPr bwMode="auto">
          <a:xfrm>
            <a:off x="500034" y="1874695"/>
            <a:ext cx="8643967" cy="188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s-ES" altLang="zh-CN" sz="2000" dirty="0">
                <a:solidFill>
                  <a:prstClr val="black"/>
                </a:solidFill>
                <a:latin typeface="微软雅黑" pitchFamily="34" charset="-122"/>
                <a:ea typeface="微软雅黑" pitchFamily="34" charset="-122"/>
              </a:rPr>
              <a:t>&gt;&gt; fcontour(@(x,y) x.*sin(y) - y.*cos(x), [-2*pi 2*pi], 'LineWidth', 2);</a:t>
            </a:r>
          </a:p>
          <a:p>
            <a:pPr algn="l">
              <a:lnSpc>
                <a:spcPct val="150000"/>
              </a:lnSpc>
              <a:spcBef>
                <a:spcPct val="0"/>
              </a:spcBef>
            </a:pPr>
            <a:r>
              <a:rPr lang="es-ES" altLang="zh-CN" sz="2000" dirty="0">
                <a:solidFill>
                  <a:prstClr val="black"/>
                </a:solidFill>
                <a:latin typeface="微软雅黑" pitchFamily="34" charset="-122"/>
                <a:ea typeface="微软雅黑" pitchFamily="34" charset="-122"/>
              </a:rPr>
              <a:t>&gt;&gt; grid on</a:t>
            </a:r>
          </a:p>
          <a:p>
            <a:pPr algn="l">
              <a:lnSpc>
                <a:spcPct val="150000"/>
              </a:lnSpc>
              <a:spcBef>
                <a:spcPct val="0"/>
              </a:spcBef>
            </a:pPr>
            <a:r>
              <a:rPr lang="es-ES" altLang="zh-CN" sz="2000" dirty="0">
                <a:solidFill>
                  <a:prstClr val="black"/>
                </a:solidFill>
                <a:latin typeface="微软雅黑" pitchFamily="34" charset="-122"/>
                <a:ea typeface="微软雅黑" pitchFamily="34" charset="-122"/>
              </a:rPr>
              <a:t>&gt;&gt; xlabel('x')</a:t>
            </a:r>
          </a:p>
          <a:p>
            <a:pPr algn="l">
              <a:lnSpc>
                <a:spcPct val="150000"/>
              </a:lnSpc>
              <a:spcBef>
                <a:spcPct val="0"/>
              </a:spcBef>
            </a:pPr>
            <a:r>
              <a:rPr lang="es-ES" altLang="zh-CN" sz="2000" dirty="0">
                <a:solidFill>
                  <a:prstClr val="black"/>
                </a:solidFill>
                <a:latin typeface="微软雅黑" pitchFamily="34" charset="-122"/>
                <a:ea typeface="微软雅黑" pitchFamily="34" charset="-122"/>
              </a:rPr>
              <a:t>&gt;&gt; ylabel('y')</a:t>
            </a:r>
            <a:endParaRPr lang="es-ES" altLang="es-ES" sz="2000" dirty="0">
              <a:solidFill>
                <a:srgbClr val="33CC33"/>
              </a:solidFill>
              <a:latin typeface="微软雅黑" pitchFamily="34" charset="-122"/>
              <a:ea typeface="微软雅黑" pitchFamily="34" charset="-122"/>
            </a:endParaRPr>
          </a:p>
        </p:txBody>
      </p:sp>
      <p:sp>
        <p:nvSpPr>
          <p:cNvPr id="9" name="页脚占位符 8">
            <a:extLst>
              <a:ext uri="{FF2B5EF4-FFF2-40B4-BE49-F238E27FC236}">
                <a16:creationId xmlns:a16="http://schemas.microsoft.com/office/drawing/2014/main" id="{E50E8306-C53D-4CAC-ABC8-4BB32E7C0FE3}"/>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2051766968"/>
      </p:ext>
    </p:extLst>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DB96A3-634D-4DAE-B749-FBF5CC657F9A}"/>
              </a:ext>
            </a:extLst>
          </p:cNvPr>
          <p:cNvSpPr>
            <a:spLocks noGrp="1"/>
          </p:cNvSpPr>
          <p:nvPr>
            <p:ph type="dt" sz="half" idx="10"/>
          </p:nvPr>
        </p:nvSpPr>
        <p:spPr/>
        <p:txBody>
          <a:bodyPr/>
          <a:lstStyle/>
          <a:p>
            <a:pPr>
              <a:defRPr/>
            </a:pPr>
            <a:fld id="{D76C89DB-0D94-41FA-9F60-902A402DC7B7}" type="datetime1">
              <a:rPr lang="zh-CN" altLang="en-US" smtClean="0"/>
              <a:t>2022/11/23</a:t>
            </a:fld>
            <a:endParaRPr lang="en-US" altLang="zh-CN"/>
          </a:p>
        </p:txBody>
      </p:sp>
      <p:grpSp>
        <p:nvGrpSpPr>
          <p:cNvPr id="5" name="Group 7">
            <a:extLst>
              <a:ext uri="{FF2B5EF4-FFF2-40B4-BE49-F238E27FC236}">
                <a16:creationId xmlns:a16="http://schemas.microsoft.com/office/drawing/2014/main" id="{6001487D-1935-4DB5-94A1-A32598329307}"/>
              </a:ext>
            </a:extLst>
          </p:cNvPr>
          <p:cNvGrpSpPr>
            <a:grpSpLocks/>
          </p:cNvGrpSpPr>
          <p:nvPr/>
        </p:nvGrpSpPr>
        <p:grpSpPr bwMode="auto">
          <a:xfrm>
            <a:off x="214282" y="572312"/>
            <a:ext cx="8652562" cy="1220389"/>
            <a:chOff x="113" y="359"/>
            <a:chExt cx="5563" cy="1025"/>
          </a:xfrm>
        </p:grpSpPr>
        <p:sp>
          <p:nvSpPr>
            <p:cNvPr id="6" name="Rectangle 5">
              <a:extLst>
                <a:ext uri="{FF2B5EF4-FFF2-40B4-BE49-F238E27FC236}">
                  <a16:creationId xmlns:a16="http://schemas.microsoft.com/office/drawing/2014/main" id="{5813FF30-B7B6-4439-89BB-AE285193C969}"/>
                </a:ext>
              </a:extLst>
            </p:cNvPr>
            <p:cNvSpPr>
              <a:spLocks noChangeArrowheads="1"/>
            </p:cNvSpPr>
            <p:nvPr/>
          </p:nvSpPr>
          <p:spPr bwMode="auto">
            <a:xfrm>
              <a:off x="113" y="359"/>
              <a:ext cx="5534"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1" fontAlgn="auto" latinLnBrk="0" hangingPunct="1">
                <a:lnSpc>
                  <a:spcPct val="150000"/>
                </a:lnSpc>
                <a:spcBef>
                  <a:spcPct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en-US"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例5-</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rPr>
                <a:t>6</a:t>
              </a:r>
              <a:r>
                <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绘制以下函数的带等高线的曲面图</a:t>
              </a:r>
              <a:endParaRPr kumimoji="0" lang="en-US"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aphicFrame>
          <p:nvGraphicFramePr>
            <p:cNvPr id="7" name="Object 6">
              <a:extLst>
                <a:ext uri="{FF2B5EF4-FFF2-40B4-BE49-F238E27FC236}">
                  <a16:creationId xmlns:a16="http://schemas.microsoft.com/office/drawing/2014/main" id="{013E26CE-DCAF-4BCC-8243-4F207B94B2B1}"/>
                </a:ext>
              </a:extLst>
            </p:cNvPr>
            <p:cNvGraphicFramePr>
              <a:graphicFrameLocks noChangeAspect="1"/>
            </p:cNvGraphicFramePr>
            <p:nvPr>
              <p:extLst>
                <p:ext uri="{D42A27DB-BD31-4B8C-83A1-F6EECF244321}">
                  <p14:modId xmlns:p14="http://schemas.microsoft.com/office/powerpoint/2010/main" val="289677724"/>
                </p:ext>
              </p:extLst>
            </p:nvPr>
          </p:nvGraphicFramePr>
          <p:xfrm>
            <a:off x="954" y="1028"/>
            <a:ext cx="4722" cy="356"/>
          </p:xfrm>
          <a:graphic>
            <a:graphicData uri="http://schemas.openxmlformats.org/presentationml/2006/ole">
              <mc:AlternateContent xmlns:mc="http://schemas.openxmlformats.org/markup-compatibility/2006">
                <mc:Choice xmlns:v="urn:schemas-microsoft-com:vml" Requires="v">
                  <p:oleObj name="Equation" r:id="rId2" imgW="2666880" imgH="203040" progId="Equation.DSMT4">
                    <p:embed/>
                  </p:oleObj>
                </mc:Choice>
                <mc:Fallback>
                  <p:oleObj name="Equation" r:id="rId2" imgW="2666880" imgH="203040" progId="Equation.DSMT4">
                    <p:embed/>
                    <p:pic>
                      <p:nvPicPr>
                        <p:cNvPr id="7" name="Object 6">
                          <a:extLst>
                            <a:ext uri="{FF2B5EF4-FFF2-40B4-BE49-F238E27FC236}">
                              <a16:creationId xmlns:a16="http://schemas.microsoft.com/office/drawing/2014/main" id="{013E26CE-DCAF-4BCC-8243-4F207B94B2B1}"/>
                            </a:ext>
                          </a:extLst>
                        </p:cNvPr>
                        <p:cNvPicPr>
                          <a:picLocks noChangeAspect="1" noChangeArrowheads="1"/>
                        </p:cNvPicPr>
                        <p:nvPr/>
                      </p:nvPicPr>
                      <p:blipFill>
                        <a:blip r:embed="rId3"/>
                        <a:srcRect/>
                        <a:stretch>
                          <a:fillRect/>
                        </a:stretch>
                      </p:blipFill>
                      <p:spPr bwMode="auto">
                        <a:xfrm>
                          <a:off x="954" y="1028"/>
                          <a:ext cx="4722" cy="356"/>
                        </a:xfrm>
                        <a:prstGeom prst="rect">
                          <a:avLst/>
                        </a:prstGeom>
                        <a:noFill/>
                      </p:spPr>
                    </p:pic>
                  </p:oleObj>
                </mc:Fallback>
              </mc:AlternateContent>
            </a:graphicData>
          </a:graphic>
        </p:graphicFrame>
      </p:grpSp>
      <p:sp>
        <p:nvSpPr>
          <p:cNvPr id="8" name="Rectangle 2">
            <a:extLst>
              <a:ext uri="{FF2B5EF4-FFF2-40B4-BE49-F238E27FC236}">
                <a16:creationId xmlns:a16="http://schemas.microsoft.com/office/drawing/2014/main" id="{EE84631A-E9F1-4B80-9CE4-813B89210961}"/>
              </a:ext>
            </a:extLst>
          </p:cNvPr>
          <p:cNvSpPr>
            <a:spLocks noChangeArrowheads="1"/>
          </p:cNvSpPr>
          <p:nvPr/>
        </p:nvSpPr>
        <p:spPr bwMode="auto">
          <a:xfrm>
            <a:off x="500035" y="1874695"/>
            <a:ext cx="8321704" cy="234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s-ES" altLang="zh-CN" sz="2000" dirty="0">
                <a:solidFill>
                  <a:prstClr val="black"/>
                </a:solidFill>
                <a:latin typeface="微软雅黑" pitchFamily="34" charset="-122"/>
                <a:ea typeface="微软雅黑" pitchFamily="34" charset="-122"/>
              </a:rPr>
              <a:t>&gt;&gt; fun5 = @(x,y) x.*sin(y) - y.*cos(x);</a:t>
            </a:r>
          </a:p>
          <a:p>
            <a:pPr algn="l">
              <a:lnSpc>
                <a:spcPct val="150000"/>
              </a:lnSpc>
              <a:spcBef>
                <a:spcPct val="0"/>
              </a:spcBef>
            </a:pPr>
            <a:r>
              <a:rPr lang="en-US" altLang="zh-CN" sz="2000" dirty="0">
                <a:solidFill>
                  <a:prstClr val="black"/>
                </a:solidFill>
                <a:latin typeface="微软雅黑" pitchFamily="34" charset="-122"/>
                <a:ea typeface="微软雅黑" pitchFamily="34" charset="-122"/>
              </a:rPr>
              <a:t>&gt;&gt; </a:t>
            </a:r>
            <a:r>
              <a:rPr lang="es-ES" altLang="zh-CN" sz="2000" dirty="0">
                <a:solidFill>
                  <a:prstClr val="black"/>
                </a:solidFill>
                <a:latin typeface="微软雅黑" pitchFamily="34" charset="-122"/>
                <a:ea typeface="微软雅黑" pitchFamily="34" charset="-122"/>
              </a:rPr>
              <a:t>fsurf(fun5, [-2*pi 2*pi],'ShowContours','on');</a:t>
            </a:r>
          </a:p>
          <a:p>
            <a:pPr algn="l">
              <a:lnSpc>
                <a:spcPct val="150000"/>
              </a:lnSpc>
              <a:spcBef>
                <a:spcPct val="0"/>
              </a:spcBef>
            </a:pPr>
            <a:r>
              <a:rPr lang="es-ES" altLang="zh-CN" sz="2000" dirty="0">
                <a:solidFill>
                  <a:prstClr val="black"/>
                </a:solidFill>
                <a:latin typeface="微软雅黑" pitchFamily="34" charset="-122"/>
                <a:ea typeface="微软雅黑" pitchFamily="34" charset="-122"/>
              </a:rPr>
              <a:t>&gt;&gt; xlabel('x'); </a:t>
            </a:r>
          </a:p>
          <a:p>
            <a:pPr algn="l">
              <a:lnSpc>
                <a:spcPct val="150000"/>
              </a:lnSpc>
              <a:spcBef>
                <a:spcPct val="0"/>
              </a:spcBef>
            </a:pPr>
            <a:r>
              <a:rPr lang="es-ES" altLang="zh-CN" sz="2000" dirty="0">
                <a:solidFill>
                  <a:prstClr val="black"/>
                </a:solidFill>
                <a:latin typeface="微软雅黑" pitchFamily="34" charset="-122"/>
                <a:ea typeface="微软雅黑" pitchFamily="34" charset="-122"/>
              </a:rPr>
              <a:t>&gt;&gt; ylabel('y');</a:t>
            </a:r>
          </a:p>
          <a:p>
            <a:pPr algn="l">
              <a:lnSpc>
                <a:spcPct val="150000"/>
              </a:lnSpc>
              <a:spcBef>
                <a:spcPct val="0"/>
              </a:spcBef>
            </a:pPr>
            <a:r>
              <a:rPr lang="es-ES" altLang="zh-CN" sz="2000" dirty="0">
                <a:solidFill>
                  <a:prstClr val="black"/>
                </a:solidFill>
                <a:latin typeface="微软雅黑" pitchFamily="34" charset="-122"/>
                <a:ea typeface="微软雅黑" pitchFamily="34" charset="-122"/>
              </a:rPr>
              <a:t>&gt;&gt; zlabel('z = f(x,y)');</a:t>
            </a:r>
            <a:endParaRPr lang="es-ES" altLang="es-ES" sz="2000" dirty="0">
              <a:solidFill>
                <a:srgbClr val="33CC33"/>
              </a:solidFill>
              <a:latin typeface="微软雅黑" pitchFamily="34" charset="-122"/>
              <a:ea typeface="微软雅黑" pitchFamily="34" charset="-122"/>
            </a:endParaRPr>
          </a:p>
        </p:txBody>
      </p:sp>
      <p:pic>
        <p:nvPicPr>
          <p:cNvPr id="155650" name="图片 1">
            <a:extLst>
              <a:ext uri="{FF2B5EF4-FFF2-40B4-BE49-F238E27FC236}">
                <a16:creationId xmlns:a16="http://schemas.microsoft.com/office/drawing/2014/main" id="{C48698B0-AF1B-4A05-96F0-BE29EBBBC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2957689"/>
            <a:ext cx="4608512" cy="345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a:extLst>
              <a:ext uri="{FF2B5EF4-FFF2-40B4-BE49-F238E27FC236}">
                <a16:creationId xmlns:a16="http://schemas.microsoft.com/office/drawing/2014/main" id="{5088EBA1-83BD-4193-9AEA-232E24CA88A2}"/>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1133881585"/>
      </p:ext>
    </p:extLst>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99F8C4AF-25CD-4BA8-ABDA-C656D4025810}" type="datetime1">
              <a:rPr lang="zh-CN" altLang="en-US" smtClean="0"/>
              <a:t>2022/11/23</a:t>
            </a:fld>
            <a:endParaRPr lang="en-US" altLang="zh-CN"/>
          </a:p>
        </p:txBody>
      </p:sp>
      <p:sp>
        <p:nvSpPr>
          <p:cNvPr id="79875" name="Rectangle 2"/>
          <p:cNvSpPr>
            <a:spLocks noChangeArrowheads="1"/>
          </p:cNvSpPr>
          <p:nvPr/>
        </p:nvSpPr>
        <p:spPr bwMode="auto">
          <a:xfrm>
            <a:off x="395288" y="1339998"/>
            <a:ext cx="66071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zh-CN" altLang="en-US" sz="2800" b="1" dirty="0">
                <a:solidFill>
                  <a:schemeClr val="bg2"/>
                </a:solidFill>
                <a:latin typeface="微软雅黑" panose="020B0503020204020204" pitchFamily="34" charset="-122"/>
                <a:ea typeface="微软雅黑" panose="020B0503020204020204" pitchFamily="34" charset="-122"/>
              </a:rPr>
              <a:t>一、把图形复制到剪贴板</a:t>
            </a:r>
          </a:p>
        </p:txBody>
      </p:sp>
      <p:sp>
        <p:nvSpPr>
          <p:cNvPr id="7" name="Text Box 2"/>
          <p:cNvSpPr txBox="1">
            <a:spLocks noChangeArrowheads="1"/>
          </p:cNvSpPr>
          <p:nvPr/>
        </p:nvSpPr>
        <p:spPr bwMode="auto">
          <a:xfrm>
            <a:off x="395288" y="548680"/>
            <a:ext cx="8353425" cy="701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r>
              <a:rPr lang="zh-CN" altLang="en-US" b="1" dirty="0">
                <a:latin typeface="微软雅黑" panose="020B0503020204020204" pitchFamily="34" charset="-122"/>
                <a:ea typeface="微软雅黑" panose="020B0503020204020204" pitchFamily="34" charset="-122"/>
              </a:rPr>
              <a:t>第六节  图形的复制和输出</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2204864"/>
            <a:ext cx="5688633" cy="374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页脚占位符 2">
            <a:extLst>
              <a:ext uri="{FF2B5EF4-FFF2-40B4-BE49-F238E27FC236}">
                <a16:creationId xmlns:a16="http://schemas.microsoft.com/office/drawing/2014/main" id="{2281BA15-AB52-497E-9298-D4A6DB9DFCBA}"/>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quarter" idx="10"/>
          </p:nvPr>
        </p:nvSpPr>
        <p:spPr/>
        <p:txBody>
          <a:bodyPr/>
          <a:lstStyle/>
          <a:p>
            <a:pPr>
              <a:defRPr/>
            </a:pPr>
            <a:fld id="{6FD069B5-14DA-493F-926E-45C58941CE52}" type="datetime1">
              <a:rPr lang="zh-CN" altLang="en-US" smtClean="0"/>
              <a:t>2022/11/23</a:t>
            </a:fld>
            <a:endParaRPr lang="en-US" altLang="zh-CN"/>
          </a:p>
        </p:txBody>
      </p:sp>
      <p:sp>
        <p:nvSpPr>
          <p:cNvPr id="87043" name="Rectangle 2"/>
          <p:cNvSpPr>
            <a:spLocks noChangeArrowheads="1"/>
          </p:cNvSpPr>
          <p:nvPr/>
        </p:nvSpPr>
        <p:spPr bwMode="auto">
          <a:xfrm>
            <a:off x="395288" y="476250"/>
            <a:ext cx="66071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zh-CN" altLang="en-US" sz="2800" b="1" dirty="0">
                <a:solidFill>
                  <a:schemeClr val="bg2"/>
                </a:solidFill>
                <a:latin typeface="微软雅黑" panose="020B0503020204020204" pitchFamily="34" charset="-122"/>
                <a:ea typeface="微软雅黑" panose="020B0503020204020204" pitchFamily="34" charset="-122"/>
              </a:rPr>
              <a:t>二、把图形导出到文件</a:t>
            </a:r>
          </a:p>
        </p:txBody>
      </p:sp>
      <p:sp>
        <p:nvSpPr>
          <p:cNvPr id="87045" name="Rectangle 6"/>
          <p:cNvSpPr>
            <a:spLocks noChangeArrowheads="1"/>
          </p:cNvSpPr>
          <p:nvPr/>
        </p:nvSpPr>
        <p:spPr bwMode="auto">
          <a:xfrm>
            <a:off x="900113" y="1052736"/>
            <a:ext cx="7848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zh-CN" altLang="en-US" sz="2400" dirty="0">
                <a:solidFill>
                  <a:schemeClr val="bg2"/>
                </a:solidFill>
                <a:latin typeface="微软雅黑" panose="020B0503020204020204" pitchFamily="34" charset="-122"/>
                <a:ea typeface="微软雅黑" panose="020B0503020204020204" pitchFamily="34" charset="-122"/>
              </a:rPr>
              <a:t>在</a:t>
            </a:r>
            <a:r>
              <a:rPr lang="en-US" altLang="zh-CN" sz="2400" dirty="0">
                <a:solidFill>
                  <a:schemeClr val="bg2"/>
                </a:solidFill>
                <a:latin typeface="微软雅黑" panose="020B0503020204020204" pitchFamily="34" charset="-122"/>
                <a:ea typeface="微软雅黑" panose="020B0503020204020204" pitchFamily="34" charset="-122"/>
              </a:rPr>
              <a:t>MATLAB</a:t>
            </a:r>
            <a:r>
              <a:rPr lang="zh-CN" altLang="en-US" sz="2400" dirty="0">
                <a:solidFill>
                  <a:schemeClr val="bg2"/>
                </a:solidFill>
                <a:latin typeface="微软雅黑" panose="020B0503020204020204" pitchFamily="34" charset="-122"/>
                <a:ea typeface="微软雅黑" panose="020B0503020204020204" pitchFamily="34" charset="-122"/>
              </a:rPr>
              <a:t>中通过界面操作可以很方便地把图形窗口中的图形保存为各种标准格式的图像文件。图形窗口的</a:t>
            </a:r>
            <a:r>
              <a:rPr lang="en-US" altLang="zh-CN" sz="2400" dirty="0">
                <a:solidFill>
                  <a:schemeClr val="bg2"/>
                </a:solidFill>
                <a:latin typeface="微软雅黑" panose="020B0503020204020204" pitchFamily="34" charset="-122"/>
                <a:ea typeface="微软雅黑" panose="020B0503020204020204" pitchFamily="34" charset="-122"/>
              </a:rPr>
              <a:t>File</a:t>
            </a:r>
            <a:r>
              <a:rPr lang="zh-CN" altLang="en-US" sz="2400" dirty="0">
                <a:solidFill>
                  <a:schemeClr val="bg2"/>
                </a:solidFill>
                <a:latin typeface="微软雅黑" panose="020B0503020204020204" pitchFamily="34" charset="-122"/>
                <a:ea typeface="微软雅黑" panose="020B0503020204020204" pitchFamily="34" charset="-122"/>
              </a:rPr>
              <a:t>菜单下有</a:t>
            </a:r>
            <a:r>
              <a:rPr lang="en-US" altLang="zh-CN" sz="2400" dirty="0">
                <a:solidFill>
                  <a:schemeClr val="bg2"/>
                </a:solidFill>
                <a:latin typeface="微软雅黑" panose="020B0503020204020204" pitchFamily="34" charset="-122"/>
                <a:ea typeface="微软雅黑" panose="020B0503020204020204" pitchFamily="34" charset="-122"/>
              </a:rPr>
              <a:t>Save</a:t>
            </a:r>
            <a:r>
              <a:rPr lang="zh-CN" altLang="en-US" sz="2400" dirty="0">
                <a:solidFill>
                  <a:schemeClr val="bg2"/>
                </a:solidFill>
                <a:latin typeface="微软雅黑" panose="020B0503020204020204" pitchFamily="34" charset="-122"/>
                <a:ea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rPr>
              <a:t>Save As</a:t>
            </a:r>
            <a:r>
              <a:rPr lang="zh-CN" altLang="en-US" sz="2400" dirty="0">
                <a:solidFill>
                  <a:schemeClr val="bg2"/>
                </a:solidFill>
                <a:latin typeface="微软雅黑" panose="020B0503020204020204" pitchFamily="34" charset="-122"/>
                <a:ea typeface="微软雅黑" panose="020B0503020204020204" pitchFamily="34" charset="-122"/>
              </a:rPr>
              <a:t>和</a:t>
            </a:r>
            <a:r>
              <a:rPr lang="en-US" altLang="zh-CN" sz="2400" dirty="0">
                <a:solidFill>
                  <a:schemeClr val="bg2"/>
                </a:solidFill>
                <a:latin typeface="微软雅黑" panose="020B0503020204020204" pitchFamily="34" charset="-122"/>
                <a:ea typeface="微软雅黑" panose="020B0503020204020204" pitchFamily="34" charset="-122"/>
              </a:rPr>
              <a:t>Export Setup</a:t>
            </a:r>
            <a:r>
              <a:rPr lang="zh-CN" altLang="en-US" sz="2400" dirty="0">
                <a:solidFill>
                  <a:schemeClr val="bg2"/>
                </a:solidFill>
                <a:latin typeface="微软雅黑" panose="020B0503020204020204" pitchFamily="34" charset="-122"/>
                <a:ea typeface="微软雅黑" panose="020B0503020204020204" pitchFamily="34" charset="-122"/>
              </a:rPr>
              <a:t>三个选项，均可用来将图形窗口中的图形导出到文件。</a:t>
            </a:r>
            <a:endParaRPr lang="en-US" altLang="en-US" sz="2400" dirty="0">
              <a:solidFill>
                <a:schemeClr val="bg2"/>
              </a:solidFill>
              <a:latin typeface="微软雅黑" panose="020B0503020204020204" pitchFamily="34" charset="-122"/>
              <a:ea typeface="微软雅黑" panose="020B0503020204020204" pitchFamily="34" charset="-122"/>
            </a:endParaRPr>
          </a:p>
        </p:txBody>
      </p:sp>
      <p:pic>
        <p:nvPicPr>
          <p:cNvPr id="130050" name="Picture 2">
            <a:extLst>
              <a:ext uri="{FF2B5EF4-FFF2-40B4-BE49-F238E27FC236}">
                <a16:creationId xmlns:a16="http://schemas.microsoft.com/office/drawing/2014/main" id="{074D392A-9C89-44E2-B734-7B5D4821A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429000"/>
            <a:ext cx="3960440" cy="296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a:extLst>
              <a:ext uri="{FF2B5EF4-FFF2-40B4-BE49-F238E27FC236}">
                <a16:creationId xmlns:a16="http://schemas.microsoft.com/office/drawing/2014/main" id="{46E16AF8-9595-44D8-B3B4-D2C83F316CA6}"/>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39321BE3-70CE-4C9A-B948-9E8B6BA02BD1}" type="datetime1">
              <a:rPr lang="zh-CN" altLang="en-US" smtClean="0"/>
              <a:t>2022/11/23</a:t>
            </a:fld>
            <a:endParaRPr lang="en-US" altLang="zh-CN"/>
          </a:p>
        </p:txBody>
      </p:sp>
      <p:sp>
        <p:nvSpPr>
          <p:cNvPr id="7" name="Text Box 2"/>
          <p:cNvSpPr txBox="1">
            <a:spLocks noChangeArrowheads="1"/>
          </p:cNvSpPr>
          <p:nvPr/>
        </p:nvSpPr>
        <p:spPr bwMode="auto">
          <a:xfrm>
            <a:off x="395288" y="548680"/>
            <a:ext cx="8353425" cy="701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r>
              <a:rPr lang="zh-CN" altLang="en-US" b="1" dirty="0">
                <a:latin typeface="微软雅黑" panose="020B0503020204020204" pitchFamily="34" charset="-122"/>
                <a:ea typeface="微软雅黑" panose="020B0503020204020204" pitchFamily="34" charset="-122"/>
              </a:rPr>
              <a:t>第七节  制作</a:t>
            </a:r>
            <a:r>
              <a:rPr lang="en-US" altLang="zh-CN" b="1" dirty="0">
                <a:latin typeface="微软雅黑" panose="020B0503020204020204" pitchFamily="34" charset="-122"/>
                <a:ea typeface="微软雅黑" panose="020B0503020204020204" pitchFamily="34" charset="-122"/>
              </a:rPr>
              <a:t>GIF</a:t>
            </a:r>
            <a:r>
              <a:rPr lang="zh-CN" altLang="en-US" b="1" dirty="0">
                <a:latin typeface="微软雅黑" panose="020B0503020204020204" pitchFamily="34" charset="-122"/>
                <a:ea typeface="微软雅黑" panose="020B0503020204020204" pitchFamily="34" charset="-122"/>
              </a:rPr>
              <a:t>格式动画</a:t>
            </a:r>
          </a:p>
        </p:txBody>
      </p:sp>
      <p:sp>
        <p:nvSpPr>
          <p:cNvPr id="9" name="Rectangle 3">
            <a:extLst>
              <a:ext uri="{FF2B5EF4-FFF2-40B4-BE49-F238E27FC236}">
                <a16:creationId xmlns:a16="http://schemas.microsoft.com/office/drawing/2014/main" id="{88F73DA0-467D-4E3E-BA0B-710966227C0D}"/>
              </a:ext>
            </a:extLst>
          </p:cNvPr>
          <p:cNvSpPr>
            <a:spLocks noChangeArrowheads="1"/>
          </p:cNvSpPr>
          <p:nvPr/>
        </p:nvSpPr>
        <p:spPr bwMode="auto">
          <a:xfrm>
            <a:off x="467544" y="1573639"/>
            <a:ext cx="8496944" cy="3079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zh-CN" sz="2200" dirty="0">
                <a:solidFill>
                  <a:srgbClr val="000000"/>
                </a:solidFill>
                <a:latin typeface="微软雅黑" pitchFamily="34" charset="-122"/>
                <a:ea typeface="微软雅黑" pitchFamily="34" charset="-122"/>
              </a:rPr>
              <a:t>MATLAB</a:t>
            </a:r>
            <a:r>
              <a:rPr lang="zh-CN" altLang="en-US" sz="2200" dirty="0">
                <a:solidFill>
                  <a:srgbClr val="000000"/>
                </a:solidFill>
                <a:latin typeface="微软雅黑" pitchFamily="34" charset="-122"/>
                <a:ea typeface="微软雅黑" pitchFamily="34" charset="-122"/>
              </a:rPr>
              <a:t>中提供了</a:t>
            </a:r>
            <a:r>
              <a:rPr lang="en-US" altLang="zh-CN" sz="2200" dirty="0" err="1">
                <a:solidFill>
                  <a:srgbClr val="0000FF"/>
                </a:solidFill>
                <a:latin typeface="微软雅黑" pitchFamily="34" charset="-122"/>
                <a:ea typeface="微软雅黑" pitchFamily="34" charset="-122"/>
              </a:rPr>
              <a:t>imWriter</a:t>
            </a:r>
            <a:r>
              <a:rPr lang="zh-CN" altLang="en-US" sz="2200" dirty="0">
                <a:solidFill>
                  <a:srgbClr val="000000"/>
                </a:solidFill>
                <a:latin typeface="微软雅黑" pitchFamily="34" charset="-122"/>
                <a:ea typeface="微软雅黑" pitchFamily="34" charset="-122"/>
              </a:rPr>
              <a:t>函数，可用来制作</a:t>
            </a:r>
            <a:r>
              <a:rPr lang="en-US" altLang="zh-CN" sz="2200" dirty="0">
                <a:solidFill>
                  <a:srgbClr val="000000"/>
                </a:solidFill>
                <a:latin typeface="微软雅黑" pitchFamily="34" charset="-122"/>
                <a:ea typeface="微软雅黑" pitchFamily="34" charset="-122"/>
              </a:rPr>
              <a:t>GIF</a:t>
            </a:r>
            <a:r>
              <a:rPr lang="zh-CN" altLang="en-US" sz="2200" dirty="0">
                <a:solidFill>
                  <a:srgbClr val="000000"/>
                </a:solidFill>
                <a:latin typeface="微软雅黑" pitchFamily="34" charset="-122"/>
                <a:ea typeface="微软雅黑" pitchFamily="34" charset="-122"/>
              </a:rPr>
              <a:t>格式动画文件。步骤如下：</a:t>
            </a:r>
          </a:p>
          <a:p>
            <a:pPr algn="l">
              <a:lnSpc>
                <a:spcPct val="150000"/>
              </a:lnSpc>
              <a:spcBef>
                <a:spcPct val="0"/>
              </a:spcBef>
              <a:buClr>
                <a:srgbClr val="FF0000"/>
              </a:buClr>
              <a:buFont typeface="Wingdings" pitchFamily="2" charset="2"/>
              <a:buChar char="Ø"/>
            </a:pPr>
            <a:r>
              <a:rPr lang="zh-CN" altLang="en-US" sz="2200" dirty="0">
                <a:solidFill>
                  <a:srgbClr val="000000"/>
                </a:solidFill>
                <a:latin typeface="微软雅黑" pitchFamily="34" charset="-122"/>
                <a:ea typeface="微软雅黑" pitchFamily="34" charset="-122"/>
              </a:rPr>
              <a:t>  绘制各帧图像；</a:t>
            </a:r>
            <a:endParaRPr lang="en-US" altLang="zh-CN" sz="2200" dirty="0">
              <a:solidFill>
                <a:srgbClr val="000000"/>
              </a:solidFill>
              <a:latin typeface="微软雅黑" pitchFamily="34" charset="-122"/>
              <a:ea typeface="微软雅黑" pitchFamily="34" charset="-122"/>
            </a:endParaRPr>
          </a:p>
          <a:p>
            <a:pPr algn="l">
              <a:lnSpc>
                <a:spcPct val="150000"/>
              </a:lnSpc>
              <a:spcBef>
                <a:spcPct val="0"/>
              </a:spcBef>
              <a:buClr>
                <a:srgbClr val="FF0000"/>
              </a:buClr>
              <a:buFont typeface="Wingdings" pitchFamily="2" charset="2"/>
              <a:buChar char="Ø"/>
            </a:pPr>
            <a:r>
              <a:rPr lang="zh-CN" altLang="en-US" sz="2200" dirty="0">
                <a:solidFill>
                  <a:srgbClr val="000000"/>
                </a:solidFill>
                <a:latin typeface="微软雅黑" pitchFamily="34" charset="-122"/>
                <a:ea typeface="微软雅黑" pitchFamily="34" charset="-122"/>
              </a:rPr>
              <a:t>  调用</a:t>
            </a:r>
            <a:r>
              <a:rPr lang="en-US" altLang="zh-CN" sz="2200" dirty="0" err="1">
                <a:solidFill>
                  <a:srgbClr val="0000FF"/>
                </a:solidFill>
                <a:latin typeface="微软雅黑" pitchFamily="34" charset="-122"/>
                <a:ea typeface="微软雅黑" pitchFamily="34" charset="-122"/>
              </a:rPr>
              <a:t>getframe</a:t>
            </a:r>
            <a:r>
              <a:rPr lang="zh-CN" altLang="en-US" sz="2200" dirty="0">
                <a:solidFill>
                  <a:srgbClr val="000000"/>
                </a:solidFill>
                <a:latin typeface="微软雅黑" pitchFamily="34" charset="-122"/>
                <a:ea typeface="微软雅黑" pitchFamily="34" charset="-122"/>
              </a:rPr>
              <a:t>函数抓取当前图形窗口或坐标系中的图片；</a:t>
            </a:r>
          </a:p>
          <a:p>
            <a:pPr algn="l">
              <a:lnSpc>
                <a:spcPct val="150000"/>
              </a:lnSpc>
              <a:spcBef>
                <a:spcPct val="0"/>
              </a:spcBef>
              <a:buClr>
                <a:srgbClr val="FF0000"/>
              </a:buClr>
              <a:buFont typeface="Wingdings" pitchFamily="2" charset="2"/>
              <a:buChar char="Ø"/>
            </a:pPr>
            <a:r>
              <a:rPr lang="zh-CN" altLang="en-US" sz="2200" dirty="0">
                <a:solidFill>
                  <a:srgbClr val="000000"/>
                </a:solidFill>
                <a:latin typeface="微软雅黑" pitchFamily="34" charset="-122"/>
                <a:ea typeface="微软雅黑" pitchFamily="34" charset="-122"/>
              </a:rPr>
              <a:t>  调用</a:t>
            </a:r>
            <a:r>
              <a:rPr lang="en-US" altLang="zh-CN" sz="2200" dirty="0">
                <a:solidFill>
                  <a:srgbClr val="0000FF"/>
                </a:solidFill>
                <a:latin typeface="微软雅黑" pitchFamily="34" charset="-122"/>
                <a:ea typeface="微软雅黑" pitchFamily="34" charset="-122"/>
              </a:rPr>
              <a:t>frame2im</a:t>
            </a:r>
            <a:r>
              <a:rPr lang="zh-CN" altLang="en-US" sz="2200" dirty="0">
                <a:solidFill>
                  <a:srgbClr val="000000"/>
                </a:solidFill>
                <a:latin typeface="微软雅黑" pitchFamily="34" charset="-122"/>
                <a:ea typeface="微软雅黑" pitchFamily="34" charset="-122"/>
              </a:rPr>
              <a:t>和</a:t>
            </a:r>
            <a:r>
              <a:rPr lang="en-US" altLang="zh-CN" sz="2200" dirty="0">
                <a:solidFill>
                  <a:srgbClr val="0000FF"/>
                </a:solidFill>
                <a:latin typeface="微软雅黑" pitchFamily="34" charset="-122"/>
                <a:ea typeface="微软雅黑" pitchFamily="34" charset="-122"/>
              </a:rPr>
              <a:t>rgb2ind</a:t>
            </a:r>
            <a:r>
              <a:rPr lang="zh-CN" altLang="en-US" sz="2200" dirty="0">
                <a:solidFill>
                  <a:srgbClr val="000000"/>
                </a:solidFill>
                <a:latin typeface="微软雅黑" pitchFamily="34" charset="-122"/>
                <a:ea typeface="微软雅黑" pitchFamily="34" charset="-122"/>
              </a:rPr>
              <a:t>函数将抓取的图像转为索引图像；</a:t>
            </a:r>
            <a:endParaRPr lang="en-US" altLang="zh-CN" sz="2200" dirty="0">
              <a:solidFill>
                <a:srgbClr val="000000"/>
              </a:solidFill>
              <a:latin typeface="微软雅黑" pitchFamily="34" charset="-122"/>
              <a:ea typeface="微软雅黑" pitchFamily="34" charset="-122"/>
            </a:endParaRPr>
          </a:p>
          <a:p>
            <a:pPr algn="l">
              <a:lnSpc>
                <a:spcPct val="150000"/>
              </a:lnSpc>
              <a:spcBef>
                <a:spcPct val="0"/>
              </a:spcBef>
              <a:buClr>
                <a:srgbClr val="FF0000"/>
              </a:buClr>
              <a:buFont typeface="Wingdings" pitchFamily="2" charset="2"/>
              <a:buChar char="Ø"/>
            </a:pPr>
            <a:r>
              <a:rPr lang="zh-CN" altLang="en-US" sz="2200" dirty="0">
                <a:solidFill>
                  <a:srgbClr val="000000"/>
                </a:solidFill>
                <a:latin typeface="微软雅黑" pitchFamily="34" charset="-122"/>
                <a:ea typeface="微软雅黑" pitchFamily="34" charset="-122"/>
              </a:rPr>
              <a:t>  调用</a:t>
            </a:r>
            <a:r>
              <a:rPr lang="en-US" altLang="zh-CN" sz="2200" dirty="0" err="1">
                <a:solidFill>
                  <a:srgbClr val="0000FF"/>
                </a:solidFill>
                <a:latin typeface="微软雅黑" pitchFamily="34" charset="-122"/>
                <a:ea typeface="微软雅黑" pitchFamily="34" charset="-122"/>
              </a:rPr>
              <a:t>imwrite</a:t>
            </a:r>
            <a:r>
              <a:rPr lang="zh-CN" altLang="en-US" sz="2200" dirty="0">
                <a:solidFill>
                  <a:srgbClr val="000000"/>
                </a:solidFill>
                <a:latin typeface="微软雅黑" pitchFamily="34" charset="-122"/>
                <a:ea typeface="微软雅黑" pitchFamily="34" charset="-122"/>
              </a:rPr>
              <a:t>函数把索引图像写入</a:t>
            </a:r>
            <a:r>
              <a:rPr lang="en-US" altLang="zh-CN" sz="2200" dirty="0">
                <a:solidFill>
                  <a:srgbClr val="000000"/>
                </a:solidFill>
                <a:latin typeface="微软雅黑" pitchFamily="34" charset="-122"/>
                <a:ea typeface="微软雅黑" pitchFamily="34" charset="-122"/>
              </a:rPr>
              <a:t>GIF</a:t>
            </a:r>
            <a:r>
              <a:rPr lang="zh-CN" altLang="en-US" sz="2200" dirty="0">
                <a:solidFill>
                  <a:srgbClr val="000000"/>
                </a:solidFill>
                <a:latin typeface="微软雅黑" pitchFamily="34" charset="-122"/>
                <a:ea typeface="微软雅黑" pitchFamily="34" charset="-122"/>
              </a:rPr>
              <a:t>格式动画文件中。</a:t>
            </a:r>
          </a:p>
        </p:txBody>
      </p:sp>
      <p:sp>
        <p:nvSpPr>
          <p:cNvPr id="10" name="Rectangle 3">
            <a:extLst>
              <a:ext uri="{FF2B5EF4-FFF2-40B4-BE49-F238E27FC236}">
                <a16:creationId xmlns:a16="http://schemas.microsoft.com/office/drawing/2014/main" id="{26F3BC37-78D1-4A47-BEA0-5457ADBDA8AE}"/>
              </a:ext>
            </a:extLst>
          </p:cNvPr>
          <p:cNvSpPr>
            <a:spLocks noChangeArrowheads="1"/>
          </p:cNvSpPr>
          <p:nvPr/>
        </p:nvSpPr>
        <p:spPr bwMode="auto">
          <a:xfrm>
            <a:off x="467544" y="4829100"/>
            <a:ext cx="8496944" cy="104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zh-CN" altLang="en-US" sz="2200" dirty="0">
                <a:solidFill>
                  <a:srgbClr val="FF0000"/>
                </a:solidFill>
                <a:latin typeface="微软雅黑" pitchFamily="34" charset="-122"/>
                <a:ea typeface="微软雅黑" pitchFamily="34" charset="-122"/>
              </a:rPr>
              <a:t>注：</a:t>
            </a:r>
            <a:r>
              <a:rPr lang="zh-CN" altLang="en-US" sz="2200" dirty="0">
                <a:solidFill>
                  <a:srgbClr val="000000"/>
                </a:solidFill>
                <a:latin typeface="微软雅黑" pitchFamily="34" charset="-122"/>
                <a:ea typeface="微软雅黑" pitchFamily="34" charset="-122"/>
              </a:rPr>
              <a:t>第一帧图像和后续各帧图像的写入方式不同，第一帧直接写入，</a:t>
            </a:r>
            <a:endParaRPr lang="en-US" altLang="zh-CN" sz="2200" dirty="0">
              <a:solidFill>
                <a:srgbClr val="000000"/>
              </a:solidFill>
              <a:latin typeface="微软雅黑" pitchFamily="34" charset="-122"/>
              <a:ea typeface="微软雅黑" pitchFamily="34" charset="-122"/>
            </a:endParaRPr>
          </a:p>
          <a:p>
            <a:pPr algn="l">
              <a:lnSpc>
                <a:spcPct val="150000"/>
              </a:lnSpc>
              <a:spcBef>
                <a:spcPct val="0"/>
              </a:spcBef>
            </a:pPr>
            <a:r>
              <a:rPr lang="en-US" altLang="zh-CN" sz="2200" dirty="0">
                <a:solidFill>
                  <a:srgbClr val="000000"/>
                </a:solidFill>
                <a:latin typeface="微软雅黑" pitchFamily="34" charset="-122"/>
                <a:ea typeface="微软雅黑" pitchFamily="34" charset="-122"/>
              </a:rPr>
              <a:t>       </a:t>
            </a:r>
            <a:r>
              <a:rPr lang="zh-CN" altLang="en-US" sz="2200" dirty="0">
                <a:solidFill>
                  <a:srgbClr val="000000"/>
                </a:solidFill>
                <a:latin typeface="微软雅黑" pitchFamily="34" charset="-122"/>
                <a:ea typeface="微软雅黑" pitchFamily="34" charset="-122"/>
              </a:rPr>
              <a:t>后续各帧以追加（</a:t>
            </a:r>
            <a:r>
              <a:rPr lang="en-US" altLang="zh-CN" sz="2200" dirty="0">
                <a:solidFill>
                  <a:srgbClr val="000000"/>
                </a:solidFill>
                <a:latin typeface="微软雅黑" pitchFamily="34" charset="-122"/>
                <a:ea typeface="微软雅黑" pitchFamily="34" charset="-122"/>
              </a:rPr>
              <a:t>append</a:t>
            </a:r>
            <a:r>
              <a:rPr lang="zh-CN" altLang="en-US" sz="2200" dirty="0">
                <a:solidFill>
                  <a:srgbClr val="000000"/>
                </a:solidFill>
                <a:latin typeface="微软雅黑" pitchFamily="34" charset="-122"/>
                <a:ea typeface="微软雅黑" pitchFamily="34" charset="-122"/>
              </a:rPr>
              <a:t>）的方式写入。</a:t>
            </a:r>
          </a:p>
        </p:txBody>
      </p:sp>
      <p:sp>
        <p:nvSpPr>
          <p:cNvPr id="3" name="页脚占位符 2">
            <a:extLst>
              <a:ext uri="{FF2B5EF4-FFF2-40B4-BE49-F238E27FC236}">
                <a16:creationId xmlns:a16="http://schemas.microsoft.com/office/drawing/2014/main" id="{B9B88090-9820-48B3-94F5-07E6D7475BEA}"/>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961318927"/>
      </p:ext>
    </p:extLst>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9F91FE-EADF-4417-A4A7-7BAD7C11EC44}"/>
              </a:ext>
            </a:extLst>
          </p:cNvPr>
          <p:cNvSpPr>
            <a:spLocks noGrp="1"/>
          </p:cNvSpPr>
          <p:nvPr>
            <p:ph type="dt" sz="half" idx="10"/>
          </p:nvPr>
        </p:nvSpPr>
        <p:spPr/>
        <p:txBody>
          <a:bodyPr/>
          <a:lstStyle/>
          <a:p>
            <a:pPr>
              <a:defRPr/>
            </a:pPr>
            <a:fld id="{047ACE09-C0DD-4EF2-9FCC-25224ADE4BC6}" type="datetime1">
              <a:rPr lang="zh-CN" altLang="en-US" smtClean="0"/>
              <a:t>2022/11/23</a:t>
            </a:fld>
            <a:endParaRPr lang="en-US" altLang="zh-CN"/>
          </a:p>
        </p:txBody>
      </p:sp>
      <p:sp>
        <p:nvSpPr>
          <p:cNvPr id="4" name="Rectangle 3">
            <a:extLst>
              <a:ext uri="{FF2B5EF4-FFF2-40B4-BE49-F238E27FC236}">
                <a16:creationId xmlns:a16="http://schemas.microsoft.com/office/drawing/2014/main" id="{5B410533-1019-494F-B54B-A48574C85820}"/>
              </a:ext>
            </a:extLst>
          </p:cNvPr>
          <p:cNvSpPr>
            <a:spLocks noChangeArrowheads="1"/>
          </p:cNvSpPr>
          <p:nvPr/>
        </p:nvSpPr>
        <p:spPr bwMode="auto">
          <a:xfrm>
            <a:off x="251520" y="543687"/>
            <a:ext cx="8352928"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en-US" sz="2400" dirty="0">
                <a:solidFill>
                  <a:srgbClr val="000000"/>
                </a:solidFill>
                <a:latin typeface="微软雅黑" pitchFamily="34" charset="-122"/>
                <a:ea typeface="微软雅黑" pitchFamily="34" charset="-122"/>
              </a:rPr>
              <a:t>【</a:t>
            </a:r>
            <a:r>
              <a:rPr lang="en-US" altLang="en-US" sz="2400" dirty="0">
                <a:solidFill>
                  <a:srgbClr val="FF0000"/>
                </a:solidFill>
                <a:latin typeface="微软雅黑" pitchFamily="34" charset="-122"/>
                <a:ea typeface="微软雅黑" pitchFamily="34" charset="-122"/>
              </a:rPr>
              <a:t>例7-1</a:t>
            </a:r>
            <a:r>
              <a:rPr lang="en-US" altLang="en-US"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制作小球绕螺旋线运动的</a:t>
            </a:r>
            <a:r>
              <a:rPr lang="en-US" altLang="zh-CN" sz="2400" dirty="0">
                <a:solidFill>
                  <a:srgbClr val="000000"/>
                </a:solidFill>
                <a:latin typeface="微软雅黑" pitchFamily="34" charset="-122"/>
                <a:ea typeface="微软雅黑" pitchFamily="34" charset="-122"/>
              </a:rPr>
              <a:t>GIF</a:t>
            </a:r>
            <a:r>
              <a:rPr lang="zh-CN" altLang="en-US" sz="2400" dirty="0">
                <a:solidFill>
                  <a:srgbClr val="000000"/>
                </a:solidFill>
                <a:latin typeface="微软雅黑" pitchFamily="34" charset="-122"/>
                <a:ea typeface="微软雅黑" pitchFamily="34" charset="-122"/>
              </a:rPr>
              <a:t>格式动画（代码略）。</a:t>
            </a:r>
            <a:endParaRPr lang="en-US" altLang="en-US" sz="2400" dirty="0">
              <a:solidFill>
                <a:srgbClr val="000000"/>
              </a:solidFill>
              <a:latin typeface="微软雅黑" pitchFamily="34" charset="-122"/>
              <a:ea typeface="微软雅黑" pitchFamily="34" charset="-122"/>
            </a:endParaRPr>
          </a:p>
        </p:txBody>
      </p:sp>
      <p:sp>
        <p:nvSpPr>
          <p:cNvPr id="5" name="页脚占位符 4">
            <a:extLst>
              <a:ext uri="{FF2B5EF4-FFF2-40B4-BE49-F238E27FC236}">
                <a16:creationId xmlns:a16="http://schemas.microsoft.com/office/drawing/2014/main" id="{ED9B4698-33A0-43C1-99DE-B9BFAE4D60C4}"/>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pic>
        <p:nvPicPr>
          <p:cNvPr id="7" name="图片 6">
            <a:extLst>
              <a:ext uri="{FF2B5EF4-FFF2-40B4-BE49-F238E27FC236}">
                <a16:creationId xmlns:a16="http://schemas.microsoft.com/office/drawing/2014/main" id="{3C427770-389C-4F64-A928-95779F3D6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28750"/>
            <a:ext cx="5334000" cy="4000500"/>
          </a:xfrm>
          <a:prstGeom prst="rect">
            <a:avLst/>
          </a:prstGeom>
        </p:spPr>
      </p:pic>
    </p:spTree>
    <p:extLst>
      <p:ext uri="{BB962C8B-B14F-4D97-AF65-F5344CB8AC3E}">
        <p14:creationId xmlns:p14="http://schemas.microsoft.com/office/powerpoint/2010/main" val="3201906714"/>
      </p:ext>
    </p:extLst>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9F91FE-EADF-4417-A4A7-7BAD7C11EC44}"/>
              </a:ext>
            </a:extLst>
          </p:cNvPr>
          <p:cNvSpPr>
            <a:spLocks noGrp="1"/>
          </p:cNvSpPr>
          <p:nvPr>
            <p:ph type="dt" sz="half" idx="10"/>
          </p:nvPr>
        </p:nvSpPr>
        <p:spPr/>
        <p:txBody>
          <a:bodyPr/>
          <a:lstStyle/>
          <a:p>
            <a:pPr>
              <a:defRPr/>
            </a:pPr>
            <a:fld id="{351D9A8D-8BBB-4731-92D4-434309CBB4CD}" type="datetime1">
              <a:rPr lang="zh-CN" altLang="en-US" smtClean="0"/>
              <a:t>2022/11/23</a:t>
            </a:fld>
            <a:endParaRPr lang="en-US" altLang="zh-CN"/>
          </a:p>
        </p:txBody>
      </p:sp>
      <p:sp>
        <p:nvSpPr>
          <p:cNvPr id="4" name="Rectangle 3">
            <a:extLst>
              <a:ext uri="{FF2B5EF4-FFF2-40B4-BE49-F238E27FC236}">
                <a16:creationId xmlns:a16="http://schemas.microsoft.com/office/drawing/2014/main" id="{5B410533-1019-494F-B54B-A48574C85820}"/>
              </a:ext>
            </a:extLst>
          </p:cNvPr>
          <p:cNvSpPr>
            <a:spLocks noChangeArrowheads="1"/>
          </p:cNvSpPr>
          <p:nvPr/>
        </p:nvSpPr>
        <p:spPr bwMode="auto">
          <a:xfrm>
            <a:off x="251520" y="543687"/>
            <a:ext cx="8352928"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en-US" sz="2400" dirty="0">
                <a:solidFill>
                  <a:srgbClr val="000000"/>
                </a:solidFill>
                <a:latin typeface="微软雅黑" pitchFamily="34" charset="-122"/>
                <a:ea typeface="微软雅黑" pitchFamily="34" charset="-122"/>
              </a:rPr>
              <a:t>【</a:t>
            </a:r>
            <a:r>
              <a:rPr lang="en-US" altLang="en-US" sz="2400" dirty="0">
                <a:solidFill>
                  <a:srgbClr val="FF0000"/>
                </a:solidFill>
                <a:latin typeface="微软雅黑" pitchFamily="34" charset="-122"/>
                <a:ea typeface="微软雅黑" pitchFamily="34" charset="-122"/>
              </a:rPr>
              <a:t>例7-2</a:t>
            </a:r>
            <a:r>
              <a:rPr lang="en-US" altLang="en-US" sz="2400" dirty="0">
                <a:solidFill>
                  <a:srgbClr val="000000"/>
                </a:solidFill>
                <a:latin typeface="微软雅黑" pitchFamily="34" charset="-122"/>
                <a:ea typeface="微软雅黑" pitchFamily="34" charset="-122"/>
              </a:rPr>
              <a:t>】</a:t>
            </a:r>
            <a:r>
              <a:rPr lang="zh-CN" altLang="en-US" sz="2400" dirty="0">
                <a:solidFill>
                  <a:srgbClr val="000000"/>
                </a:solidFill>
                <a:latin typeface="微软雅黑" pitchFamily="34" charset="-122"/>
                <a:ea typeface="微软雅黑" pitchFamily="34" charset="-122"/>
              </a:rPr>
              <a:t>五角星沿正弦曲线运动的动画示例。</a:t>
            </a:r>
            <a:endParaRPr lang="en-US" altLang="en-US" sz="2400" dirty="0">
              <a:solidFill>
                <a:srgbClr val="000000"/>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08FE408B-8B17-490A-9176-3F32815F9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264" y="1550200"/>
            <a:ext cx="6153472" cy="4615104"/>
          </a:xfrm>
          <a:prstGeom prst="rect">
            <a:avLst/>
          </a:prstGeom>
        </p:spPr>
      </p:pic>
      <p:sp>
        <p:nvSpPr>
          <p:cNvPr id="5" name="页脚占位符 4">
            <a:extLst>
              <a:ext uri="{FF2B5EF4-FFF2-40B4-BE49-F238E27FC236}">
                <a16:creationId xmlns:a16="http://schemas.microsoft.com/office/drawing/2014/main" id="{ED9B4698-33A0-43C1-99DE-B9BFAE4D60C4}"/>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3780107931"/>
      </p:ext>
    </p:extLst>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4EB77D-A56A-4C41-BC0F-CC0780C01504}"/>
              </a:ext>
            </a:extLst>
          </p:cNvPr>
          <p:cNvSpPr>
            <a:spLocks noGrp="1"/>
          </p:cNvSpPr>
          <p:nvPr>
            <p:ph type="dt" sz="half" idx="10"/>
          </p:nvPr>
        </p:nvSpPr>
        <p:spPr/>
        <p:txBody>
          <a:bodyPr/>
          <a:lstStyle/>
          <a:p>
            <a:pPr>
              <a:defRPr/>
            </a:pPr>
            <a:fld id="{36010A24-99A2-4D7A-91F8-32DF6CF78987}" type="datetime1">
              <a:rPr lang="zh-CN" altLang="en-US" smtClean="0"/>
              <a:t>2022/11/23</a:t>
            </a:fld>
            <a:endParaRPr lang="en-US" altLang="zh-CN"/>
          </a:p>
        </p:txBody>
      </p:sp>
      <p:sp>
        <p:nvSpPr>
          <p:cNvPr id="4" name="Rectangle 2">
            <a:extLst>
              <a:ext uri="{FF2B5EF4-FFF2-40B4-BE49-F238E27FC236}">
                <a16:creationId xmlns:a16="http://schemas.microsoft.com/office/drawing/2014/main" id="{C73AE622-5EB4-4C13-BFF1-3397676C0138}"/>
              </a:ext>
            </a:extLst>
          </p:cNvPr>
          <p:cNvSpPr>
            <a:spLocks noChangeArrowheads="1"/>
          </p:cNvSpPr>
          <p:nvPr/>
        </p:nvSpPr>
        <p:spPr bwMode="auto">
          <a:xfrm>
            <a:off x="357159" y="332656"/>
            <a:ext cx="7959258" cy="632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zh-CN" sz="1600" dirty="0">
                <a:solidFill>
                  <a:prstClr val="black"/>
                </a:solidFill>
                <a:latin typeface="微软雅黑" pitchFamily="34" charset="-122"/>
                <a:ea typeface="微软雅黑" pitchFamily="34" charset="-122"/>
              </a:rPr>
              <a:t>&gt;&gt; x = </a:t>
            </a:r>
            <a:r>
              <a:rPr lang="en-US" altLang="zh-CN" sz="1600" dirty="0" err="1">
                <a:solidFill>
                  <a:prstClr val="black"/>
                </a:solidFill>
                <a:latin typeface="微软雅黑" pitchFamily="34" charset="-122"/>
                <a:ea typeface="微软雅黑" pitchFamily="34" charset="-122"/>
              </a:rPr>
              <a:t>linspace</a:t>
            </a:r>
            <a:r>
              <a:rPr lang="en-US" altLang="zh-CN" sz="1600" dirty="0">
                <a:solidFill>
                  <a:prstClr val="black"/>
                </a:solidFill>
                <a:latin typeface="微软雅黑" pitchFamily="34" charset="-122"/>
                <a:ea typeface="微软雅黑" pitchFamily="34" charset="-122"/>
              </a:rPr>
              <a:t>(0,2*pi,60); y = sin(x);</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&gt;&gt; plot(</a:t>
            </a:r>
            <a:r>
              <a:rPr lang="en-US" altLang="zh-CN" sz="1600" dirty="0" err="1">
                <a:solidFill>
                  <a:prstClr val="black"/>
                </a:solidFill>
                <a:latin typeface="微软雅黑" pitchFamily="34" charset="-122"/>
                <a:ea typeface="微软雅黑" pitchFamily="34" charset="-122"/>
              </a:rPr>
              <a:t>x,y</a:t>
            </a:r>
            <a:r>
              <a:rPr lang="en-US" altLang="zh-CN" sz="1600" dirty="0">
                <a:solidFill>
                  <a:prstClr val="black"/>
                </a:solidFill>
                <a:latin typeface="微软雅黑" pitchFamily="34" charset="-122"/>
                <a:ea typeface="微软雅黑" pitchFamily="34" charset="-122"/>
              </a:rPr>
              <a:t>); hold on;</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&gt;&gt; </a:t>
            </a:r>
            <a:r>
              <a:rPr lang="en-US" altLang="zh-CN" sz="1600" dirty="0" err="1">
                <a:solidFill>
                  <a:prstClr val="black"/>
                </a:solidFill>
                <a:latin typeface="微软雅黑" pitchFamily="34" charset="-122"/>
                <a:ea typeface="微软雅黑" pitchFamily="34" charset="-122"/>
              </a:rPr>
              <a:t>hd</a:t>
            </a:r>
            <a:r>
              <a:rPr lang="en-US" altLang="zh-CN" sz="1600" dirty="0">
                <a:solidFill>
                  <a:prstClr val="black"/>
                </a:solidFill>
                <a:latin typeface="微软雅黑" pitchFamily="34" charset="-122"/>
                <a:ea typeface="微软雅黑" pitchFamily="34" charset="-122"/>
              </a:rPr>
              <a:t> = plot(x(1),y(1),'rp','MarkerSize',15);</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&gt;&gt; axis([-0.1,6.4,-1.1,1.1]);</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&gt;&gt; filename = '</a:t>
            </a:r>
            <a:r>
              <a:rPr lang="zh-CN" altLang="en-US" sz="1600" dirty="0">
                <a:solidFill>
                  <a:prstClr val="black"/>
                </a:solidFill>
                <a:latin typeface="微软雅黑" pitchFamily="34" charset="-122"/>
                <a:ea typeface="微软雅黑" pitchFamily="34" charset="-122"/>
              </a:rPr>
              <a:t>运动的五角星</a:t>
            </a:r>
            <a:r>
              <a:rPr lang="en-US" altLang="zh-CN" sz="1600" dirty="0">
                <a:solidFill>
                  <a:prstClr val="black"/>
                </a:solidFill>
                <a:latin typeface="微软雅黑" pitchFamily="34" charset="-122"/>
                <a:ea typeface="微软雅黑" pitchFamily="34" charset="-122"/>
              </a:rPr>
              <a:t>.gif';</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&gt;&gt; f = </a:t>
            </a:r>
            <a:r>
              <a:rPr lang="en-US" altLang="zh-CN" sz="1600" dirty="0" err="1">
                <a:solidFill>
                  <a:prstClr val="black"/>
                </a:solidFill>
                <a:latin typeface="微软雅黑" pitchFamily="34" charset="-122"/>
                <a:ea typeface="微软雅黑" pitchFamily="34" charset="-122"/>
              </a:rPr>
              <a:t>getframe</a:t>
            </a:r>
            <a:r>
              <a:rPr lang="en-US" altLang="zh-CN" sz="1600" dirty="0">
                <a:solidFill>
                  <a:prstClr val="black"/>
                </a:solidFill>
                <a:latin typeface="微软雅黑" pitchFamily="34" charset="-122"/>
                <a:ea typeface="微软雅黑" pitchFamily="34" charset="-122"/>
              </a:rPr>
              <a:t>(</a:t>
            </a:r>
            <a:r>
              <a:rPr lang="en-US" altLang="zh-CN" sz="1600" dirty="0" err="1">
                <a:solidFill>
                  <a:prstClr val="black"/>
                </a:solidFill>
                <a:latin typeface="微软雅黑" pitchFamily="34" charset="-122"/>
                <a:ea typeface="微软雅黑" pitchFamily="34" charset="-122"/>
              </a:rPr>
              <a:t>gcf</a:t>
            </a:r>
            <a:r>
              <a:rPr lang="en-US" altLang="zh-CN" sz="1600" dirty="0">
                <a:solidFill>
                  <a:prstClr val="black"/>
                </a:solidFill>
                <a:latin typeface="微软雅黑" pitchFamily="34" charset="-122"/>
                <a:ea typeface="微软雅黑" pitchFamily="34" charset="-122"/>
              </a:rPr>
              <a:t>);</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&gt;&gt; IM = frame2im(f);</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&gt;&gt; [</a:t>
            </a:r>
            <a:r>
              <a:rPr lang="en-US" altLang="zh-CN" sz="1600" dirty="0" err="1">
                <a:solidFill>
                  <a:prstClr val="black"/>
                </a:solidFill>
                <a:latin typeface="微软雅黑" pitchFamily="34" charset="-122"/>
                <a:ea typeface="微软雅黑" pitchFamily="34" charset="-122"/>
              </a:rPr>
              <a:t>IM,map</a:t>
            </a:r>
            <a:r>
              <a:rPr lang="en-US" altLang="zh-CN" sz="1600" dirty="0">
                <a:solidFill>
                  <a:prstClr val="black"/>
                </a:solidFill>
                <a:latin typeface="微软雅黑" pitchFamily="34" charset="-122"/>
                <a:ea typeface="微软雅黑" pitchFamily="34" charset="-122"/>
              </a:rPr>
              <a:t>] = rgb2ind(IM,256);</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&gt;&gt; </a:t>
            </a:r>
            <a:r>
              <a:rPr lang="en-US" altLang="zh-CN" sz="1600" dirty="0" err="1">
                <a:solidFill>
                  <a:prstClr val="black"/>
                </a:solidFill>
                <a:latin typeface="微软雅黑" pitchFamily="34" charset="-122"/>
                <a:ea typeface="微软雅黑" pitchFamily="34" charset="-122"/>
              </a:rPr>
              <a:t>imwrite</a:t>
            </a:r>
            <a:r>
              <a:rPr lang="en-US" altLang="zh-CN" sz="1600" dirty="0">
                <a:solidFill>
                  <a:prstClr val="black"/>
                </a:solidFill>
                <a:latin typeface="微软雅黑" pitchFamily="34" charset="-122"/>
                <a:ea typeface="微软雅黑" pitchFamily="34" charset="-122"/>
              </a:rPr>
              <a:t>(</a:t>
            </a:r>
            <a:r>
              <a:rPr lang="en-US" altLang="zh-CN" sz="1600" dirty="0" err="1">
                <a:solidFill>
                  <a:prstClr val="black"/>
                </a:solidFill>
                <a:latin typeface="微软雅黑" pitchFamily="34" charset="-122"/>
                <a:ea typeface="微软雅黑" pitchFamily="34" charset="-122"/>
              </a:rPr>
              <a:t>IM,map,filename,'gif</a:t>
            </a:r>
            <a:r>
              <a:rPr lang="en-US" altLang="zh-CN" sz="1600" dirty="0">
                <a:solidFill>
                  <a:prstClr val="black"/>
                </a:solidFill>
                <a:latin typeface="微软雅黑" pitchFamily="34" charset="-122"/>
                <a:ea typeface="微软雅黑" pitchFamily="34" charset="-122"/>
              </a:rPr>
              <a:t>', 'Loopcount',inf,'DelayTime',0.2);</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&gt;&gt; for  </a:t>
            </a:r>
            <a:r>
              <a:rPr lang="en-US" altLang="zh-CN" sz="1600" dirty="0" err="1">
                <a:solidFill>
                  <a:prstClr val="black"/>
                </a:solidFill>
                <a:latin typeface="微软雅黑" pitchFamily="34" charset="-122"/>
                <a:ea typeface="微软雅黑" pitchFamily="34" charset="-122"/>
              </a:rPr>
              <a:t>i</a:t>
            </a:r>
            <a:r>
              <a:rPr lang="en-US" altLang="zh-CN" sz="1600" dirty="0">
                <a:solidFill>
                  <a:prstClr val="black"/>
                </a:solidFill>
                <a:latin typeface="微软雅黑" pitchFamily="34" charset="-122"/>
                <a:ea typeface="微软雅黑" pitchFamily="34" charset="-122"/>
              </a:rPr>
              <a:t> = 1:60</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    set(</a:t>
            </a:r>
            <a:r>
              <a:rPr lang="en-US" altLang="zh-CN" sz="1600" dirty="0" err="1">
                <a:solidFill>
                  <a:prstClr val="black"/>
                </a:solidFill>
                <a:latin typeface="微软雅黑" pitchFamily="34" charset="-122"/>
                <a:ea typeface="微软雅黑" pitchFamily="34" charset="-122"/>
              </a:rPr>
              <a:t>hd</a:t>
            </a:r>
            <a:r>
              <a:rPr lang="en-US" altLang="zh-CN" sz="1600" dirty="0">
                <a:solidFill>
                  <a:prstClr val="black"/>
                </a:solidFill>
                <a:latin typeface="微软雅黑" pitchFamily="34" charset="-122"/>
                <a:ea typeface="微软雅黑" pitchFamily="34" charset="-122"/>
              </a:rPr>
              <a:t>,'</a:t>
            </a:r>
            <a:r>
              <a:rPr lang="en-US" altLang="zh-CN" sz="1600" dirty="0" err="1">
                <a:solidFill>
                  <a:prstClr val="black"/>
                </a:solidFill>
                <a:latin typeface="微软雅黑" pitchFamily="34" charset="-122"/>
                <a:ea typeface="微软雅黑" pitchFamily="34" charset="-122"/>
              </a:rPr>
              <a:t>XData</a:t>
            </a:r>
            <a:r>
              <a:rPr lang="en-US" altLang="zh-CN" sz="1600" dirty="0">
                <a:solidFill>
                  <a:prstClr val="black"/>
                </a:solidFill>
                <a:latin typeface="微软雅黑" pitchFamily="34" charset="-122"/>
                <a:ea typeface="微软雅黑" pitchFamily="34" charset="-122"/>
              </a:rPr>
              <a:t>',x(</a:t>
            </a:r>
            <a:r>
              <a:rPr lang="en-US" altLang="zh-CN" sz="1600" dirty="0" err="1">
                <a:solidFill>
                  <a:prstClr val="black"/>
                </a:solidFill>
                <a:latin typeface="微软雅黑" pitchFamily="34" charset="-122"/>
                <a:ea typeface="微软雅黑" pitchFamily="34" charset="-122"/>
              </a:rPr>
              <a:t>i</a:t>
            </a:r>
            <a:r>
              <a:rPr lang="en-US" altLang="zh-CN" sz="1600" dirty="0">
                <a:solidFill>
                  <a:prstClr val="black"/>
                </a:solidFill>
                <a:latin typeface="微软雅黑" pitchFamily="34" charset="-122"/>
                <a:ea typeface="微软雅黑" pitchFamily="34" charset="-122"/>
              </a:rPr>
              <a:t>),'</a:t>
            </a:r>
            <a:r>
              <a:rPr lang="en-US" altLang="zh-CN" sz="1600" dirty="0" err="1">
                <a:solidFill>
                  <a:prstClr val="black"/>
                </a:solidFill>
                <a:latin typeface="微软雅黑" pitchFamily="34" charset="-122"/>
                <a:ea typeface="微软雅黑" pitchFamily="34" charset="-122"/>
              </a:rPr>
              <a:t>YData</a:t>
            </a:r>
            <a:r>
              <a:rPr lang="en-US" altLang="zh-CN" sz="1600" dirty="0">
                <a:solidFill>
                  <a:prstClr val="black"/>
                </a:solidFill>
                <a:latin typeface="微软雅黑" pitchFamily="34" charset="-122"/>
                <a:ea typeface="微软雅黑" pitchFamily="34" charset="-122"/>
              </a:rPr>
              <a:t>',y(</a:t>
            </a:r>
            <a:r>
              <a:rPr lang="en-US" altLang="zh-CN" sz="1600" dirty="0" err="1">
                <a:solidFill>
                  <a:prstClr val="black"/>
                </a:solidFill>
                <a:latin typeface="微软雅黑" pitchFamily="34" charset="-122"/>
                <a:ea typeface="微软雅黑" pitchFamily="34" charset="-122"/>
              </a:rPr>
              <a:t>i</a:t>
            </a:r>
            <a:r>
              <a:rPr lang="en-US" altLang="zh-CN" sz="1600" dirty="0">
                <a:solidFill>
                  <a:prstClr val="black"/>
                </a:solidFill>
                <a:latin typeface="微软雅黑" pitchFamily="34" charset="-122"/>
                <a:ea typeface="微软雅黑" pitchFamily="34" charset="-122"/>
              </a:rPr>
              <a:t>));</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    pause(0.3);</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    f = </a:t>
            </a:r>
            <a:r>
              <a:rPr lang="en-US" altLang="zh-CN" sz="1600" dirty="0" err="1">
                <a:solidFill>
                  <a:prstClr val="black"/>
                </a:solidFill>
                <a:latin typeface="微软雅黑" pitchFamily="34" charset="-122"/>
                <a:ea typeface="微软雅黑" pitchFamily="34" charset="-122"/>
              </a:rPr>
              <a:t>getframe</a:t>
            </a:r>
            <a:r>
              <a:rPr lang="en-US" altLang="zh-CN" sz="1600" dirty="0">
                <a:solidFill>
                  <a:prstClr val="black"/>
                </a:solidFill>
                <a:latin typeface="微软雅黑" pitchFamily="34" charset="-122"/>
                <a:ea typeface="微软雅黑" pitchFamily="34" charset="-122"/>
              </a:rPr>
              <a:t>(</a:t>
            </a:r>
            <a:r>
              <a:rPr lang="en-US" altLang="zh-CN" sz="1600" dirty="0" err="1">
                <a:solidFill>
                  <a:prstClr val="black"/>
                </a:solidFill>
                <a:latin typeface="微软雅黑" pitchFamily="34" charset="-122"/>
                <a:ea typeface="微软雅黑" pitchFamily="34" charset="-122"/>
              </a:rPr>
              <a:t>gcf</a:t>
            </a:r>
            <a:r>
              <a:rPr lang="en-US" altLang="zh-CN" sz="1600" dirty="0">
                <a:solidFill>
                  <a:prstClr val="black"/>
                </a:solidFill>
                <a:latin typeface="微软雅黑" pitchFamily="34" charset="-122"/>
                <a:ea typeface="微软雅黑" pitchFamily="34" charset="-122"/>
              </a:rPr>
              <a:t>);</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    IM = frame2im(f);</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    [</a:t>
            </a:r>
            <a:r>
              <a:rPr lang="en-US" altLang="zh-CN" sz="1600" dirty="0" err="1">
                <a:solidFill>
                  <a:prstClr val="black"/>
                </a:solidFill>
                <a:latin typeface="微软雅黑" pitchFamily="34" charset="-122"/>
                <a:ea typeface="微软雅黑" pitchFamily="34" charset="-122"/>
              </a:rPr>
              <a:t>IM,map</a:t>
            </a:r>
            <a:r>
              <a:rPr lang="en-US" altLang="zh-CN" sz="1600" dirty="0">
                <a:solidFill>
                  <a:prstClr val="black"/>
                </a:solidFill>
                <a:latin typeface="微软雅黑" pitchFamily="34" charset="-122"/>
                <a:ea typeface="微软雅黑" pitchFamily="34" charset="-122"/>
              </a:rPr>
              <a:t>] = rgb2ind(IM,256);</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    </a:t>
            </a:r>
            <a:r>
              <a:rPr lang="en-US" altLang="zh-CN" sz="1600" dirty="0" err="1">
                <a:solidFill>
                  <a:prstClr val="black"/>
                </a:solidFill>
                <a:latin typeface="微软雅黑" pitchFamily="34" charset="-122"/>
                <a:ea typeface="微软雅黑" pitchFamily="34" charset="-122"/>
              </a:rPr>
              <a:t>imwrite</a:t>
            </a:r>
            <a:r>
              <a:rPr lang="en-US" altLang="zh-CN" sz="1600" dirty="0">
                <a:solidFill>
                  <a:prstClr val="black"/>
                </a:solidFill>
                <a:latin typeface="微软雅黑" pitchFamily="34" charset="-122"/>
                <a:ea typeface="微软雅黑" pitchFamily="34" charset="-122"/>
              </a:rPr>
              <a:t>(IM,map,filename,'gif','WriteMode','append','DelayTime',0.2);    </a:t>
            </a:r>
          </a:p>
          <a:p>
            <a:pPr algn="l">
              <a:lnSpc>
                <a:spcPct val="150000"/>
              </a:lnSpc>
              <a:spcBef>
                <a:spcPct val="0"/>
              </a:spcBef>
            </a:pPr>
            <a:r>
              <a:rPr lang="en-US" altLang="zh-CN" sz="1600" dirty="0">
                <a:solidFill>
                  <a:prstClr val="black"/>
                </a:solidFill>
                <a:latin typeface="微软雅黑" pitchFamily="34" charset="-122"/>
                <a:ea typeface="微软雅黑" pitchFamily="34" charset="-122"/>
              </a:rPr>
              <a:t>end</a:t>
            </a:r>
          </a:p>
        </p:txBody>
      </p:sp>
      <p:sp>
        <p:nvSpPr>
          <p:cNvPr id="5" name="页脚占位符 4">
            <a:extLst>
              <a:ext uri="{FF2B5EF4-FFF2-40B4-BE49-F238E27FC236}">
                <a16:creationId xmlns:a16="http://schemas.microsoft.com/office/drawing/2014/main" id="{0B2F7D3C-C11E-4B9D-9495-B16A0E253C14}"/>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4001720348"/>
      </p:ext>
    </p:extLst>
  </p:cSld>
  <p:clrMapOvr>
    <a:masterClrMapping/>
  </p:clrMapOvr>
  <p:transition>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3DE83490-34E8-4950-ADAB-ADDE01E85DEA}" type="datetime1">
              <a:rPr lang="zh-CN" altLang="en-US" smtClean="0"/>
              <a:t>2022/11/23</a:t>
            </a:fld>
            <a:endParaRPr lang="en-US" altLang="zh-CN"/>
          </a:p>
        </p:txBody>
      </p:sp>
      <p:sp>
        <p:nvSpPr>
          <p:cNvPr id="3" name="内容占位符 6"/>
          <p:cNvSpPr txBox="1">
            <a:spLocks/>
          </p:cNvSpPr>
          <p:nvPr/>
        </p:nvSpPr>
        <p:spPr>
          <a:xfrm>
            <a:off x="662880" y="2203698"/>
            <a:ext cx="8229600" cy="1009278"/>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kumimoji="1" sz="28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kumimoji="1" sz="24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kumimoji="1" sz="20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kumimoji="1" sz="2000">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buFont typeface="Arial" charset="0"/>
              <a:buNone/>
            </a:pPr>
            <a:r>
              <a:rPr lang="en-US" altLang="zh-CN" sz="6000" i="1" kern="0" dirty="0">
                <a:latin typeface="+mn-lt"/>
                <a:ea typeface="Arial Unicode MS" pitchFamily="34" charset="-122"/>
                <a:cs typeface="Times New Roman" pitchFamily="18" charset="0"/>
              </a:rPr>
              <a:t>         Thank You</a:t>
            </a:r>
            <a:endParaRPr lang="zh-CN" altLang="en-US" sz="6000" i="1" kern="0" dirty="0">
              <a:latin typeface="+mn-lt"/>
              <a:ea typeface="Arial Unicode MS" pitchFamily="34" charset="-122"/>
              <a:cs typeface="Times New Roman" pitchFamily="18" charset="0"/>
            </a:endParaRPr>
          </a:p>
        </p:txBody>
      </p:sp>
      <p:sp>
        <p:nvSpPr>
          <p:cNvPr id="5" name="页脚占位符 4">
            <a:extLst>
              <a:ext uri="{FF2B5EF4-FFF2-40B4-BE49-F238E27FC236}">
                <a16:creationId xmlns:a16="http://schemas.microsoft.com/office/drawing/2014/main" id="{4F03EEC6-0F55-4BFC-9CCB-D6BB4305541B}"/>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extLst>
      <p:ext uri="{BB962C8B-B14F-4D97-AF65-F5344CB8AC3E}">
        <p14:creationId xmlns:p14="http://schemas.microsoft.com/office/powerpoint/2010/main" val="420223663"/>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CD1BC124-3447-4D7C-95D0-049F82C8ABDB}" type="datetime1">
              <a:rPr lang="zh-CN" altLang="en-US" smtClean="0"/>
              <a:t>2022/11/23</a:t>
            </a:fld>
            <a:endParaRPr lang="en-US" altLang="zh-CN" dirty="0"/>
          </a:p>
        </p:txBody>
      </p:sp>
      <p:sp>
        <p:nvSpPr>
          <p:cNvPr id="7171" name="Rectangle 2"/>
          <p:cNvSpPr>
            <a:spLocks noChangeArrowheads="1"/>
          </p:cNvSpPr>
          <p:nvPr/>
        </p:nvSpPr>
        <p:spPr bwMode="auto">
          <a:xfrm>
            <a:off x="395288" y="1663278"/>
            <a:ext cx="66071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algn="l"/>
            <a:r>
              <a:rPr lang="zh-CN" altLang="en-US" sz="2800" b="1" dirty="0">
                <a:solidFill>
                  <a:schemeClr val="bg2"/>
                </a:solidFill>
                <a:latin typeface="微软雅黑" panose="020B0503020204020204" pitchFamily="34" charset="-122"/>
                <a:ea typeface="微软雅黑" panose="020B0503020204020204" pitchFamily="34" charset="-122"/>
              </a:rPr>
              <a:t>一、句柄式</a:t>
            </a:r>
            <a:r>
              <a:rPr kumimoji="0" lang="zh-CN" altLang="en-US" sz="2800" b="1" dirty="0">
                <a:solidFill>
                  <a:schemeClr val="bg2"/>
                </a:solidFill>
                <a:latin typeface="微软雅黑" panose="020B0503020204020204" pitchFamily="34" charset="-122"/>
                <a:ea typeface="微软雅黑" panose="020B0503020204020204" pitchFamily="34" charset="-122"/>
              </a:rPr>
              <a:t>图形对象</a:t>
            </a:r>
            <a:endParaRPr lang="zh-CN" altLang="en-US" sz="2800" b="1" dirty="0">
              <a:solidFill>
                <a:schemeClr val="bg2"/>
              </a:solidFill>
              <a:latin typeface="微软雅黑" panose="020B0503020204020204" pitchFamily="34" charset="-122"/>
              <a:ea typeface="微软雅黑" panose="020B0503020204020204" pitchFamily="34" charset="-122"/>
            </a:endParaRPr>
          </a:p>
        </p:txBody>
      </p:sp>
      <p:sp>
        <p:nvSpPr>
          <p:cNvPr id="7172" name="Rectangle 3"/>
          <p:cNvSpPr>
            <a:spLocks noChangeArrowheads="1"/>
          </p:cNvSpPr>
          <p:nvPr/>
        </p:nvSpPr>
        <p:spPr bwMode="auto">
          <a:xfrm>
            <a:off x="468313" y="2455441"/>
            <a:ext cx="8280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0"/>
              </a:spcBef>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hlink"/>
                </a:solidFill>
                <a:latin typeface="微软雅黑" panose="020B0503020204020204" pitchFamily="34" charset="-122"/>
                <a:ea typeface="微软雅黑" panose="020B0503020204020204" pitchFamily="34" charset="-122"/>
              </a:rPr>
              <a:t>图形窗口、线条、曲面和注释等都被看作是</a:t>
            </a:r>
            <a:r>
              <a:rPr lang="en-US" altLang="zh-CN" sz="2400" dirty="0">
                <a:solidFill>
                  <a:schemeClr val="hlink"/>
                </a:solidFill>
                <a:latin typeface="微软雅黑" panose="020B0503020204020204" pitchFamily="34" charset="-122"/>
                <a:ea typeface="微软雅黑" panose="020B0503020204020204" pitchFamily="34" charset="-122"/>
              </a:rPr>
              <a:t>MATLAB</a:t>
            </a:r>
            <a:r>
              <a:rPr lang="zh-CN" altLang="en-US" sz="2400" dirty="0">
                <a:solidFill>
                  <a:schemeClr val="hlink"/>
                </a:solidFill>
                <a:latin typeface="微软雅黑" panose="020B0503020204020204" pitchFamily="34" charset="-122"/>
                <a:ea typeface="微软雅黑" panose="020B0503020204020204" pitchFamily="34" charset="-122"/>
              </a:rPr>
              <a:t>中的图形对象</a:t>
            </a:r>
            <a:r>
              <a:rPr lang="zh-CN" altLang="en-US" sz="2400" dirty="0">
                <a:solidFill>
                  <a:schemeClr val="bg2"/>
                </a:solidFill>
                <a:latin typeface="微软雅黑" panose="020B0503020204020204" pitchFamily="34" charset="-122"/>
                <a:ea typeface="微软雅黑" panose="020B0503020204020204" pitchFamily="34" charset="-122"/>
              </a:rPr>
              <a:t>，所有这些图形对象都可以通过一个被称为“句柄值”的东西加以控制，例如可以通过一个线条的句柄值来修改线条的颜色、宽度和线型等属性。</a:t>
            </a:r>
            <a:r>
              <a:rPr lang="zh-CN" altLang="en-US" sz="2400" dirty="0">
                <a:solidFill>
                  <a:srgbClr val="0000FF"/>
                </a:solidFill>
                <a:latin typeface="微软雅黑" panose="020B0503020204020204" pitchFamily="34" charset="-122"/>
                <a:ea typeface="微软雅黑" panose="020B0503020204020204" pitchFamily="34" charset="-122"/>
              </a:rPr>
              <a:t>这里所谓的“句柄值”其实就是一种数据类型，每个图形对象都对应一个唯一的句柄值，它就像一个指针，与图形对象一一对应</a:t>
            </a:r>
            <a:r>
              <a:rPr lang="zh-CN" altLang="en-US" sz="2400" dirty="0">
                <a:solidFill>
                  <a:schemeClr val="bg2"/>
                </a:solidFill>
                <a:latin typeface="微软雅黑" panose="020B0503020204020204" pitchFamily="34" charset="-122"/>
                <a:ea typeface="微软雅黑" panose="020B0503020204020204" pitchFamily="34" charset="-122"/>
              </a:rPr>
              <a:t>。例如可以通过命令</a:t>
            </a:r>
            <a:r>
              <a:rPr lang="en-US" altLang="zh-CN" sz="2400" dirty="0">
                <a:solidFill>
                  <a:schemeClr val="bg2"/>
                </a:solidFill>
                <a:latin typeface="微软雅黑" panose="020B0503020204020204" pitchFamily="34" charset="-122"/>
                <a:ea typeface="微软雅黑" panose="020B0503020204020204" pitchFamily="34" charset="-122"/>
              </a:rPr>
              <a:t>h = figure</a:t>
            </a:r>
            <a:r>
              <a:rPr lang="zh-CN" altLang="en-US" sz="2400" dirty="0">
                <a:solidFill>
                  <a:schemeClr val="bg2"/>
                </a:solidFill>
                <a:latin typeface="微软雅黑" panose="020B0503020204020204" pitchFamily="34" charset="-122"/>
                <a:ea typeface="微软雅黑" panose="020B0503020204020204" pitchFamily="34" charset="-122"/>
              </a:rPr>
              <a:t>返回一个图形窗口的句柄值。</a:t>
            </a:r>
            <a:endParaRPr lang="en-US" altLang="en-US" sz="2400" dirty="0">
              <a:solidFill>
                <a:schemeClr val="bg2"/>
              </a:solidFill>
              <a:latin typeface="微软雅黑" panose="020B0503020204020204" pitchFamily="34" charset="-122"/>
              <a:ea typeface="微软雅黑" panose="020B0503020204020204" pitchFamily="34" charset="-122"/>
            </a:endParaRPr>
          </a:p>
        </p:txBody>
      </p:sp>
      <p:sp>
        <p:nvSpPr>
          <p:cNvPr id="5" name="Text Box 2"/>
          <p:cNvSpPr txBox="1">
            <a:spLocks noChangeArrowheads="1"/>
          </p:cNvSpPr>
          <p:nvPr/>
        </p:nvSpPr>
        <p:spPr bwMode="auto">
          <a:xfrm>
            <a:off x="539750" y="620688"/>
            <a:ext cx="8353425" cy="701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r>
              <a:rPr lang="zh-CN" altLang="en-US" b="1" dirty="0">
                <a:latin typeface="微软雅黑" panose="020B0503020204020204" pitchFamily="34" charset="-122"/>
                <a:ea typeface="微软雅黑" panose="020B0503020204020204" pitchFamily="34" charset="-122"/>
              </a:rPr>
              <a:t>第二节  图形对象与图形对象句柄</a:t>
            </a:r>
          </a:p>
        </p:txBody>
      </p:sp>
      <p:sp>
        <p:nvSpPr>
          <p:cNvPr id="3" name="页脚占位符 2">
            <a:extLst>
              <a:ext uri="{FF2B5EF4-FFF2-40B4-BE49-F238E27FC236}">
                <a16:creationId xmlns:a16="http://schemas.microsoft.com/office/drawing/2014/main" id="{3FC6F279-21CA-4B25-A95F-B3EBCF88D933}"/>
              </a:ext>
            </a:extLst>
          </p:cNvPr>
          <p:cNvSpPr>
            <a:spLocks noGrp="1"/>
          </p:cNvSpPr>
          <p:nvPr>
            <p:ph type="ftr" sz="quarter" idx="11"/>
          </p:nvPr>
        </p:nvSpPr>
        <p:spPr/>
        <p:txBody>
          <a:bodyPr/>
          <a:lstStyle/>
          <a:p>
            <a:pPr>
              <a:defRPr/>
            </a:pPr>
            <a:r>
              <a:rPr lang="en-US" altLang="zh-CN"/>
              <a:t>© </a:t>
            </a:r>
            <a:r>
              <a:rPr lang="zh-CN" altLang="en-US"/>
              <a:t>谢中华</a:t>
            </a:r>
            <a:r>
              <a:rPr lang="en-US" altLang="zh-CN"/>
              <a:t>,  MATLAB</a:t>
            </a:r>
            <a:r>
              <a:rPr lang="zh-CN" altLang="en-US"/>
              <a:t>数学建模方法与应用</a:t>
            </a:r>
            <a:endParaRPr lang="en-US" altLang="zh-CN"/>
          </a:p>
        </p:txBody>
      </p:sp>
    </p:spTree>
  </p:cSld>
  <p:clrMapOvr>
    <a:masterClrMapping/>
  </p:clrMapOvr>
  <p:transition>
    <p:wipe dir="r"/>
  </p:transition>
</p:sld>
</file>

<file path=ppt/theme/theme1.xml><?xml version="1.0" encoding="utf-8"?>
<a:theme xmlns:a="http://schemas.openxmlformats.org/drawingml/2006/main" name="默认设计模板">
  <a:themeElements>
    <a:clrScheme name="默认设计模板 8">
      <a:dk1>
        <a:srgbClr val="000000"/>
      </a:dk1>
      <a:lt1>
        <a:srgbClr val="000099"/>
      </a:lt1>
      <a:dk2>
        <a:srgbClr val="FFFF00"/>
      </a:dk2>
      <a:lt2>
        <a:srgbClr val="000000"/>
      </a:lt2>
      <a:accent1>
        <a:srgbClr val="FF9900"/>
      </a:accent1>
      <a:accent2>
        <a:srgbClr val="00FFFF"/>
      </a:accent2>
      <a:accent3>
        <a:srgbClr val="AAAACA"/>
      </a:accent3>
      <a:accent4>
        <a:srgbClr val="000000"/>
      </a:accent4>
      <a:accent5>
        <a:srgbClr val="FFCAAA"/>
      </a:accent5>
      <a:accent6>
        <a:srgbClr val="00E7E7"/>
      </a:accent6>
      <a:hlink>
        <a:srgbClr val="FF0000"/>
      </a:hlink>
      <a:folHlink>
        <a:srgbClr val="96969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4000" b="0"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68686"/>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4000" b="0"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默认设计模板 8">
        <a:dk1>
          <a:srgbClr val="000000"/>
        </a:dk1>
        <a:lt1>
          <a:srgbClr val="000099"/>
        </a:lt1>
        <a:dk2>
          <a:srgbClr val="FFFF00"/>
        </a:dk2>
        <a:lt2>
          <a:srgbClr val="000000"/>
        </a:lt2>
        <a:accent1>
          <a:srgbClr val="FF9900"/>
        </a:accent1>
        <a:accent2>
          <a:srgbClr val="00FFFF"/>
        </a:accent2>
        <a:accent3>
          <a:srgbClr val="AAAACA"/>
        </a:accent3>
        <a:accent4>
          <a:srgbClr val="000000"/>
        </a:accent4>
        <a:accent5>
          <a:srgbClr val="FFCAAA"/>
        </a:accent5>
        <a:accent6>
          <a:srgbClr val="00E7E7"/>
        </a:accent6>
        <a:hlink>
          <a:srgbClr val="FF000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7148</Words>
  <Application>Microsoft Office PowerPoint</Application>
  <PresentationFormat>全屏显示(4:3)</PresentationFormat>
  <Paragraphs>960</Paragraphs>
  <Slides>88</Slides>
  <Notes>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88</vt:i4>
      </vt:variant>
    </vt:vector>
  </HeadingPairs>
  <TitlesOfParts>
    <vt:vector size="98" baseType="lpstr">
      <vt:lpstr>Gulim</vt:lpstr>
      <vt:lpstr>Microsoft YaHei UI</vt:lpstr>
      <vt:lpstr>等线</vt:lpstr>
      <vt:lpstr>微软雅黑</vt:lpstr>
      <vt:lpstr>Arial</vt:lpstr>
      <vt:lpstr>Times New Roman</vt:lpstr>
      <vt:lpstr>Wingdings</vt:lpstr>
      <vt:lpstr>默认设计模板</vt:lpstr>
      <vt:lpstr>剪辑</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cumt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绘图与可视化</dc:title>
  <dc:creator>xiezhh</dc:creator>
  <cp:lastModifiedBy>谢 中华</cp:lastModifiedBy>
  <cp:revision>334</cp:revision>
  <dcterms:created xsi:type="dcterms:W3CDTF">2000-02-04T07:19:54Z</dcterms:created>
  <dcterms:modified xsi:type="dcterms:W3CDTF">2022-11-23T02:40:40Z</dcterms:modified>
</cp:coreProperties>
</file>